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267" r:id="rId3"/>
    <p:sldId id="257" r:id="rId4"/>
    <p:sldId id="268" r:id="rId5"/>
    <p:sldId id="258" r:id="rId6"/>
    <p:sldId id="269" r:id="rId7"/>
    <p:sldId id="259" r:id="rId8"/>
    <p:sldId id="260" r:id="rId9"/>
    <p:sldId id="271" r:id="rId10"/>
    <p:sldId id="261" r:id="rId11"/>
    <p:sldId id="272" r:id="rId12"/>
    <p:sldId id="262" r:id="rId13"/>
    <p:sldId id="273" r:id="rId14"/>
    <p:sldId id="263" r:id="rId15"/>
    <p:sldId id="264" r:id="rId16"/>
    <p:sldId id="275" r:id="rId17"/>
    <p:sldId id="265" r:id="rId18"/>
    <p:sldId id="276" r:id="rId19"/>
    <p:sldId id="266" r:id="rId20"/>
    <p:sldId id="278" r:id="rId21"/>
    <p:sldId id="279" r:id="rId22"/>
    <p:sldId id="280" r:id="rId23"/>
    <p:sldId id="281" r:id="rId24"/>
    <p:sldId id="282" r:id="rId25"/>
    <p:sldId id="285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1B747E7-BDAA-43B7-A5F4-A7E2A8205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44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BAFFD-C163-46BB-9C24-5DF8D8FAA2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7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D5FA-1FB9-463B-BF24-E1BCB97554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6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E9A20-E653-41DA-9E1C-F542B6B075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6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7D7E-63B1-4CBF-8B67-29C525224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7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C1B96-6C9F-453E-8A6E-FDCAF1CACC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2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C0C72-D27A-4EE1-A836-3D273656D0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4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DDCFA-CB42-4A96-9359-ED2657F3FB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2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E1117-4E49-4A6F-829A-1B8793D49B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4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B4AD-8EF7-4E2F-943B-778710A7EC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7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E4351-3A90-4568-AACA-0629E0F58D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5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04753-1CB3-4E82-9E5A-DB62F0DC9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20D3E8-83A5-493C-93D8-9DE9F59F7F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1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image" Target="../media/image2.png"/><Relationship Id="rId2" Type="http://schemas.openxmlformats.org/officeDocument/2006/relationships/tags" Target="../tags/tag35.xml"/><Relationship Id="rId1" Type="http://schemas.openxmlformats.org/officeDocument/2006/relationships/vmlDrawing" Target="../drawings/vmlDrawing6.vml"/><Relationship Id="rId6" Type="http://schemas.openxmlformats.org/officeDocument/2006/relationships/tags" Target="../tags/tag39.xml"/><Relationship Id="rId11" Type="http://schemas.openxmlformats.org/officeDocument/2006/relationships/image" Target="../media/image7.emf"/><Relationship Id="rId5" Type="http://schemas.openxmlformats.org/officeDocument/2006/relationships/tags" Target="../tags/tag38.xml"/><Relationship Id="rId10" Type="http://schemas.openxmlformats.org/officeDocument/2006/relationships/oleObject" Target="../embeddings/oleObject6.bin"/><Relationship Id="rId4" Type="http://schemas.openxmlformats.org/officeDocument/2006/relationships/tags" Target="../tags/tag37.xml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2.png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image" Target="../media/image8.emf"/><Relationship Id="rId2" Type="http://schemas.openxmlformats.org/officeDocument/2006/relationships/tags" Target="../tags/tag42.xml"/><Relationship Id="rId1" Type="http://schemas.openxmlformats.org/officeDocument/2006/relationships/vmlDrawing" Target="../drawings/vmlDrawing7.vml"/><Relationship Id="rId6" Type="http://schemas.openxmlformats.org/officeDocument/2006/relationships/tags" Target="../tags/tag46.xml"/><Relationship Id="rId11" Type="http://schemas.openxmlformats.org/officeDocument/2006/relationships/oleObject" Target="../embeddings/oleObject7.bin"/><Relationship Id="rId5" Type="http://schemas.openxmlformats.org/officeDocument/2006/relationships/tags" Target="../tags/tag45.xml"/><Relationship Id="rId10" Type="http://schemas.openxmlformats.org/officeDocument/2006/relationships/image" Target="../media/image9.png"/><Relationship Id="rId4" Type="http://schemas.openxmlformats.org/officeDocument/2006/relationships/tags" Target="../tags/tag44.xml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2.png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image" Target="../media/image10.emf"/><Relationship Id="rId2" Type="http://schemas.openxmlformats.org/officeDocument/2006/relationships/tags" Target="../tags/tag49.xml"/><Relationship Id="rId1" Type="http://schemas.openxmlformats.org/officeDocument/2006/relationships/vmlDrawing" Target="../drawings/vmlDrawing8.vml"/><Relationship Id="rId6" Type="http://schemas.openxmlformats.org/officeDocument/2006/relationships/tags" Target="../tags/tag53.xml"/><Relationship Id="rId11" Type="http://schemas.openxmlformats.org/officeDocument/2006/relationships/oleObject" Target="../embeddings/oleObject8.bin"/><Relationship Id="rId5" Type="http://schemas.openxmlformats.org/officeDocument/2006/relationships/tags" Target="../tags/tag52.xml"/><Relationship Id="rId10" Type="http://schemas.openxmlformats.org/officeDocument/2006/relationships/image" Target="../media/image17.png"/><Relationship Id="rId4" Type="http://schemas.openxmlformats.org/officeDocument/2006/relationships/tags" Target="../tags/tag51.xml"/><Relationship Id="rId9" Type="http://schemas.openxmlformats.org/officeDocument/2006/relationships/tags" Target="../tags/tag5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1.emf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12" Type="http://schemas.openxmlformats.org/officeDocument/2006/relationships/oleObject" Target="../embeddings/oleObject9.bin"/><Relationship Id="rId2" Type="http://schemas.openxmlformats.org/officeDocument/2006/relationships/tags" Target="../tags/tag55.xml"/><Relationship Id="rId1" Type="http://schemas.openxmlformats.org/officeDocument/2006/relationships/vmlDrawing" Target="../drawings/vmlDrawing9.vml"/><Relationship Id="rId6" Type="http://schemas.openxmlformats.org/officeDocument/2006/relationships/tags" Target="../tags/tag59.xml"/><Relationship Id="rId11" Type="http://schemas.openxmlformats.org/officeDocument/2006/relationships/image" Target="../media/image20.png"/><Relationship Id="rId5" Type="http://schemas.openxmlformats.org/officeDocument/2006/relationships/tags" Target="../tags/tag58.xml"/><Relationship Id="rId10" Type="http://schemas.openxmlformats.org/officeDocument/2006/relationships/tags" Target="../tags/tag56.xml"/><Relationship Id="rId4" Type="http://schemas.openxmlformats.org/officeDocument/2006/relationships/tags" Target="../tags/tag57.xml"/><Relationship Id="rId9" Type="http://schemas.openxmlformats.org/officeDocument/2006/relationships/image" Target="../media/image19.png"/><Relationship Id="rId1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image" Target="../media/image2.png"/><Relationship Id="rId2" Type="http://schemas.openxmlformats.org/officeDocument/2006/relationships/tags" Target="../tags/tag62.xml"/><Relationship Id="rId1" Type="http://schemas.openxmlformats.org/officeDocument/2006/relationships/vmlDrawing" Target="../drawings/vmlDrawing10.vml"/><Relationship Id="rId6" Type="http://schemas.openxmlformats.org/officeDocument/2006/relationships/tags" Target="../tags/tag66.xml"/><Relationship Id="rId11" Type="http://schemas.openxmlformats.org/officeDocument/2006/relationships/image" Target="../media/image12.emf"/><Relationship Id="rId5" Type="http://schemas.openxmlformats.org/officeDocument/2006/relationships/tags" Target="../tags/tag65.xml"/><Relationship Id="rId10" Type="http://schemas.openxmlformats.org/officeDocument/2006/relationships/oleObject" Target="../embeddings/oleObject10.bin"/><Relationship Id="rId4" Type="http://schemas.openxmlformats.org/officeDocument/2006/relationships/tags" Target="../tags/tag64.xml"/><Relationship Id="rId9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3.emf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oleObject" Target="../embeddings/oleObject11.bin"/><Relationship Id="rId2" Type="http://schemas.openxmlformats.org/officeDocument/2006/relationships/tags" Target="../tags/tag69.xml"/><Relationship Id="rId1" Type="http://schemas.openxmlformats.org/officeDocument/2006/relationships/vmlDrawing" Target="../drawings/vmlDrawing11.vml"/><Relationship Id="rId6" Type="http://schemas.openxmlformats.org/officeDocument/2006/relationships/tags" Target="../tags/tag73.xml"/><Relationship Id="rId11" Type="http://schemas.openxmlformats.org/officeDocument/2006/relationships/image" Target="../media/image25.png"/><Relationship Id="rId5" Type="http://schemas.openxmlformats.org/officeDocument/2006/relationships/tags" Target="../tags/tag72.xml"/><Relationship Id="rId10" Type="http://schemas.openxmlformats.org/officeDocument/2006/relationships/tags" Target="../tags/tag70.xml"/><Relationship Id="rId4" Type="http://schemas.openxmlformats.org/officeDocument/2006/relationships/tags" Target="../tags/tag71.xml"/><Relationship Id="rId9" Type="http://schemas.openxmlformats.org/officeDocument/2006/relationships/image" Target="../media/image24.png"/><Relationship Id="rId1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4.emf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oleObject" Target="../embeddings/oleObject12.bin"/><Relationship Id="rId2" Type="http://schemas.openxmlformats.org/officeDocument/2006/relationships/tags" Target="../tags/tag76.xml"/><Relationship Id="rId1" Type="http://schemas.openxmlformats.org/officeDocument/2006/relationships/vmlDrawing" Target="../drawings/vmlDrawing12.vml"/><Relationship Id="rId6" Type="http://schemas.openxmlformats.org/officeDocument/2006/relationships/tags" Target="../tags/tag80.xml"/><Relationship Id="rId11" Type="http://schemas.openxmlformats.org/officeDocument/2006/relationships/image" Target="../media/image28.png"/><Relationship Id="rId5" Type="http://schemas.openxmlformats.org/officeDocument/2006/relationships/tags" Target="../tags/tag79.xml"/><Relationship Id="rId10" Type="http://schemas.openxmlformats.org/officeDocument/2006/relationships/tags" Target="../tags/tag77.xml"/><Relationship Id="rId4" Type="http://schemas.openxmlformats.org/officeDocument/2006/relationships/tags" Target="../tags/tag78.xml"/><Relationship Id="rId9" Type="http://schemas.openxmlformats.org/officeDocument/2006/relationships/image" Target="../media/image27.png"/><Relationship Id="rId1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2.png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image" Target="../media/image15.emf"/><Relationship Id="rId2" Type="http://schemas.openxmlformats.org/officeDocument/2006/relationships/tags" Target="../tags/tag83.xml"/><Relationship Id="rId1" Type="http://schemas.openxmlformats.org/officeDocument/2006/relationships/vmlDrawing" Target="../drawings/vmlDrawing13.vml"/><Relationship Id="rId6" Type="http://schemas.openxmlformats.org/officeDocument/2006/relationships/tags" Target="../tags/tag87.xml"/><Relationship Id="rId11" Type="http://schemas.openxmlformats.org/officeDocument/2006/relationships/oleObject" Target="../embeddings/oleObject13.bin"/><Relationship Id="rId5" Type="http://schemas.openxmlformats.org/officeDocument/2006/relationships/tags" Target="../tags/tag86.xml"/><Relationship Id="rId10" Type="http://schemas.openxmlformats.org/officeDocument/2006/relationships/image" Target="../media/image30.png"/><Relationship Id="rId4" Type="http://schemas.openxmlformats.org/officeDocument/2006/relationships/tags" Target="../tags/tag85.xml"/><Relationship Id="rId9" Type="http://schemas.openxmlformats.org/officeDocument/2006/relationships/tags" Target="../tags/tag8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11" Type="http://schemas.openxmlformats.org/officeDocument/2006/relationships/image" Target="../media/image3.emf"/><Relationship Id="rId5" Type="http://schemas.openxmlformats.org/officeDocument/2006/relationships/tags" Target="../tags/tag11.xml"/><Relationship Id="rId10" Type="http://schemas.openxmlformats.org/officeDocument/2006/relationships/oleObject" Target="../embeddings/oleObject2.bin"/><Relationship Id="rId4" Type="http://schemas.openxmlformats.org/officeDocument/2006/relationships/tags" Target="../tags/tag10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2.png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tags" Target="../tags/tag19.xml"/><Relationship Id="rId11" Type="http://schemas.openxmlformats.org/officeDocument/2006/relationships/image" Target="../media/image4.emf"/><Relationship Id="rId5" Type="http://schemas.openxmlformats.org/officeDocument/2006/relationships/tags" Target="../tags/tag18.xml"/><Relationship Id="rId10" Type="http://schemas.openxmlformats.org/officeDocument/2006/relationships/oleObject" Target="../embeddings/oleObject3.bin"/><Relationship Id="rId4" Type="http://schemas.openxmlformats.org/officeDocument/2006/relationships/tags" Target="../tags/tag17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image" Target="../media/image2.png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6" Type="http://schemas.openxmlformats.org/officeDocument/2006/relationships/tags" Target="../tags/tag26.xml"/><Relationship Id="rId11" Type="http://schemas.openxmlformats.org/officeDocument/2006/relationships/image" Target="../media/image5.emf"/><Relationship Id="rId5" Type="http://schemas.openxmlformats.org/officeDocument/2006/relationships/tags" Target="../tags/tag25.xml"/><Relationship Id="rId10" Type="http://schemas.openxmlformats.org/officeDocument/2006/relationships/oleObject" Target="../embeddings/oleObject4.bin"/><Relationship Id="rId4" Type="http://schemas.openxmlformats.org/officeDocument/2006/relationships/tags" Target="../tags/tag24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image" Target="../media/image2.png"/><Relationship Id="rId2" Type="http://schemas.openxmlformats.org/officeDocument/2006/relationships/tags" Target="../tags/tag28.xml"/><Relationship Id="rId1" Type="http://schemas.openxmlformats.org/officeDocument/2006/relationships/vmlDrawing" Target="../drawings/vmlDrawing5.vml"/><Relationship Id="rId6" Type="http://schemas.openxmlformats.org/officeDocument/2006/relationships/tags" Target="../tags/tag32.xml"/><Relationship Id="rId11" Type="http://schemas.openxmlformats.org/officeDocument/2006/relationships/image" Target="../media/image6.emf"/><Relationship Id="rId5" Type="http://schemas.openxmlformats.org/officeDocument/2006/relationships/tags" Target="../tags/tag31.xml"/><Relationship Id="rId10" Type="http://schemas.openxmlformats.org/officeDocument/2006/relationships/oleObject" Target="../embeddings/oleObject5.bin"/><Relationship Id="rId4" Type="http://schemas.openxmlformats.org/officeDocument/2006/relationships/tags" Target="../tags/tag30.xml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*AAT</a:t>
            </a:r>
            <a:br>
              <a:rPr lang="en-US"/>
            </a:br>
            <a:r>
              <a:rPr lang="en-US"/>
              <a:t>Clicker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Ch. </a:t>
            </a:r>
            <a:r>
              <a:rPr lang="en-US" smtClean="0"/>
              <a:t>11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6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/>
                  <a:t>5.  Find the vertex.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/>
                      </a:rPr>
                      <m:t>x</m:t>
                    </m:r>
                    <m:r>
                      <a:rPr lang="en-US" sz="3200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+8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+3</m:t>
                    </m:r>
                  </m:oMath>
                </a14:m>
                <a:endParaRPr lang="en-US" sz="3200" baseline="30000" dirty="0">
                  <a:cs typeface="Tahoma" charset="0"/>
                </a:endParaRPr>
              </a:p>
            </p:txBody>
          </p:sp>
        </mc:Choice>
        <mc:Fallback xmlns="">
          <p:sp>
            <p:nvSpPr>
              <p:cNvPr id="11266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7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V(-2, -5)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V(5,-2)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V(-5,-2)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V(2,-5)</a:t>
            </a:r>
            <a:endParaRPr lang="en-US" dirty="0"/>
          </a:p>
        </p:txBody>
      </p:sp>
      <p:graphicFrame>
        <p:nvGraphicFramePr>
          <p:cNvPr id="11268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70179404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2295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2297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298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0955" y="2895600"/>
            <a:ext cx="292100" cy="2921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268" grpId="0"/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Fastest Responders (in seconds)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22694"/>
              </p:ext>
            </p:extLst>
          </p:nvPr>
        </p:nvGraphicFramePr>
        <p:xfrm>
          <a:off x="127000" y="1333500"/>
          <a:ext cx="8890000" cy="5394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822863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 fontScale="90000"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>
                    <a:cs typeface="Tahoma" charset="0"/>
                  </a:rPr>
                  <a:t>6.  Find an equation for the conic that satisfies hyperbola with vertices V(0,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ahoma" charset="0"/>
                      </a:rPr>
                      <m:t>±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ahoma" charset="0"/>
                      </a:rPr>
                      <m:t>7), </m:t>
                    </m:r>
                  </m:oMath>
                </a14:m>
                <a:r>
                  <a:rPr lang="en-US" sz="3200" dirty="0" smtClean="0">
                    <a:cs typeface="Tahoma" charset="0"/>
                  </a:rPr>
                  <a:t>&amp; endpoints of conjugate axis (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ahoma" charset="0"/>
                      </a:rPr>
                      <m:t>±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ahoma" charset="0"/>
                      </a:rPr>
                      <m:t>3,0).</m:t>
                    </m:r>
                  </m:oMath>
                </a14:m>
                <a:endParaRPr lang="en-US" sz="3200" baseline="30000" dirty="0">
                  <a:cs typeface="Tahoma" charset="0"/>
                </a:endParaRPr>
              </a:p>
            </p:txBody>
          </p:sp>
        </mc:Choice>
        <mc:Fallback xmlns="">
          <p:sp>
            <p:nvSpPr>
              <p:cNvPr id="12290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556" t="-6222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114800"/>
              </a:xfrm>
            </p:spPr>
            <p:txBody>
              <a:bodyPr/>
              <a:lstStyle/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 smtClean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49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49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2291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114800"/>
              </a:xfrm>
              <a:blipFill rotWithShape="1">
                <a:blip r:embed="rId10"/>
                <a:stretch>
                  <a:fillRect l="-3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292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9181731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Chart" r:id="rId11" imgW="4571910" imgH="5143500" progId="MSGraph.Chart.8">
                  <p:embed followColorScheme="full"/>
                </p:oleObj>
              </mc:Choice>
              <mc:Fallback>
                <p:oleObj name="Chart" r:id="rId11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434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434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5210" y="37338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2292" grpId="0"/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635909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dirty="0" smtClean="0"/>
              <a:t>7. </a:t>
            </a:r>
            <a:r>
              <a:rPr lang="en-US" sz="3200" dirty="0">
                <a:cs typeface="Tahoma" charset="0"/>
              </a:rPr>
              <a:t>Find an equation for the conic that satisfies </a:t>
            </a:r>
            <a:r>
              <a:rPr lang="en-US" sz="3200" dirty="0"/>
              <a:t>p</a:t>
            </a:r>
            <a:r>
              <a:rPr lang="en-US" sz="3200" dirty="0" smtClean="0"/>
              <a:t>arabola with focus F(-4,0) and </a:t>
            </a:r>
            <a:r>
              <a:rPr lang="en-US" sz="3200" dirty="0" err="1" smtClean="0"/>
              <a:t>directrix</a:t>
            </a:r>
            <a:r>
              <a:rPr lang="en-US" sz="3200" dirty="0" smtClean="0"/>
              <a:t> x=4.  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114800"/>
              </a:xfrm>
            </p:spPr>
            <p:txBody>
              <a:bodyPr/>
              <a:lstStyle/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y=-16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x=-</a:t>
                </a:r>
                <a:r>
                  <a:rPr lang="en-US" dirty="0"/>
                  <a:t>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  <a:defRPr/>
                </a:pPr>
                <a:r>
                  <a:rPr lang="en-US" b="0" dirty="0" smtClean="0"/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=−16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  <a:defRPr/>
                </a:pPr>
                <a:endParaRPr lang="en-US" b="0" dirty="0" smtClean="0"/>
              </a:p>
              <a:p>
                <a:pPr marL="514350" indent="-514350">
                  <a:buAutoNum type="arabicPeriod" startAt="3"/>
                  <a:defRPr/>
                </a:pPr>
                <a:endParaRPr lang="en-US" b="0" dirty="0" smtClean="0"/>
              </a:p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14339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9"/>
                </p:custDataLst>
              </p:nvPr>
            </p:nvSpPr>
            <p:spPr>
              <a:xfrm>
                <a:off x="457200" y="1600200"/>
                <a:ext cx="4114800" cy="4114800"/>
              </a:xfrm>
              <a:blipFill rotWithShape="1">
                <a:blip r:embed="rId10"/>
                <a:stretch>
                  <a:fillRect l="-3852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340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85683584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Chart" r:id="rId11" imgW="4571910" imgH="5143500" progId="MSGraph.Chart.8">
                  <p:embed followColorScheme="full"/>
                </p:oleObj>
              </mc:Choice>
              <mc:Fallback>
                <p:oleObj name="Chart" r:id="rId11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9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6391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6393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394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967" y="28956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4340" grpId="0"/>
      <p:bldP spid="2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362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>
                  <a:defRPr/>
                </a:pPr>
                <a:r>
                  <a:rPr lang="en-US" sz="3200" dirty="0" smtClean="0"/>
                  <a:t>8. </a:t>
                </a:r>
                <a:r>
                  <a:rPr lang="en-US" sz="3200" dirty="0">
                    <a:cs typeface="Tahoma" charset="0"/>
                  </a:rPr>
                  <a:t>Find an equation for the conic that satisfies </a:t>
                </a:r>
                <a:r>
                  <a:rPr lang="en-US" sz="3200" dirty="0" smtClean="0">
                    <a:cs typeface="Tahoma" charset="0"/>
                  </a:rPr>
                  <a:t>ellipse with vertices V(0,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ahoma" charset="0"/>
                      </a:rPr>
                      <m:t>±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ahoma" charset="0"/>
                      </a:rPr>
                      <m:t>10) </m:t>
                    </m:r>
                  </m:oMath>
                </a14:m>
                <a:r>
                  <a:rPr lang="en-US" sz="3200" dirty="0" smtClean="0"/>
                  <a:t>and foci F(0,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5).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536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63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114800"/>
              </a:xfrm>
            </p:spPr>
            <p:txBody>
              <a:bodyPr/>
              <a:lstStyle/>
              <a:p>
                <a:pPr marL="0" indent="0" eaLnBrk="1" hangingPunct="1">
                  <a:buNone/>
                  <a:defRPr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  <a:defRPr/>
                </a:pPr>
                <a:r>
                  <a:rPr lang="en-US" b="0" dirty="0" smtClean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75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  <a:defRPr/>
                </a:pPr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75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  <a:defRPr/>
                </a:pPr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  <a:p>
                <a:pPr marL="0" indent="0">
                  <a:buNone/>
                  <a:defRPr/>
                </a:pPr>
                <a:endParaRPr lang="en-US" dirty="0"/>
              </a:p>
              <a:p>
                <a:pPr marL="0" indent="0">
                  <a:buNone/>
                  <a:defRPr/>
                </a:pPr>
                <a:endParaRPr lang="en-US" dirty="0"/>
              </a:p>
              <a:p>
                <a:pPr marL="0" indent="0" eaLnBrk="1" hangingPunct="1">
                  <a:buNone/>
                  <a:defRPr/>
                </a:pPr>
                <a:endParaRPr lang="en-US" b="0" dirty="0" smtClean="0"/>
              </a:p>
            </p:txBody>
          </p:sp>
        </mc:Choice>
        <mc:Fallback xmlns="">
          <p:sp>
            <p:nvSpPr>
              <p:cNvPr id="1536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0"/>
                </p:custDataLst>
              </p:nvPr>
            </p:nvSpPr>
            <p:spPr>
              <a:xfrm>
                <a:off x="457200" y="1600200"/>
                <a:ext cx="4114800" cy="4114800"/>
              </a:xfrm>
              <a:blipFill rotWithShape="1">
                <a:blip r:embed="rId11"/>
                <a:stretch>
                  <a:fillRect l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36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0313217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Chart" r:id="rId12" imgW="4571910" imgH="5143500" progId="MSGraph.Chart.8">
                  <p:embed followColorScheme="full"/>
                </p:oleObj>
              </mc:Choice>
              <mc:Fallback>
                <p:oleObj name="Chart" r:id="rId12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7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8439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8441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2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852" y="28194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364" grpId="0"/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MVP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676185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810000"/>
                <a:gridCol w="3810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386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/>
                  <a:t>9.  What is the center and the radius of the circle.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+(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=36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6386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7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C(-3, 4);  r = 12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C(3</a:t>
            </a:r>
            <a:r>
              <a:rPr lang="en-US" sz="2400" dirty="0"/>
              <a:t>, </a:t>
            </a:r>
            <a:r>
              <a:rPr lang="en-US" sz="2400" dirty="0" smtClean="0"/>
              <a:t>-4</a:t>
            </a:r>
            <a:r>
              <a:rPr lang="en-US" sz="2400" dirty="0"/>
              <a:t>);  r = </a:t>
            </a:r>
            <a:r>
              <a:rPr lang="en-US" sz="2400" dirty="0" smtClean="0"/>
              <a:t>12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C(3</a:t>
            </a:r>
            <a:r>
              <a:rPr lang="en-US" sz="2400" dirty="0"/>
              <a:t>, </a:t>
            </a:r>
            <a:r>
              <a:rPr lang="en-US" sz="2400" dirty="0" smtClean="0"/>
              <a:t>-4</a:t>
            </a:r>
            <a:r>
              <a:rPr lang="en-US" sz="2400" dirty="0"/>
              <a:t>);  r = </a:t>
            </a:r>
            <a:r>
              <a:rPr lang="en-US" sz="2400" dirty="0" smtClean="0"/>
              <a:t>6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2400" dirty="0"/>
              <a:t>C(-3, </a:t>
            </a:r>
            <a:r>
              <a:rPr lang="en-US" sz="2400" dirty="0" smtClean="0"/>
              <a:t>-4</a:t>
            </a:r>
            <a:r>
              <a:rPr lang="en-US" sz="2400" dirty="0"/>
              <a:t>);  r = 6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endParaRPr lang="en-US" sz="2400" dirty="0"/>
          </a:p>
          <a:p>
            <a:pPr marL="609600" indent="-609600">
              <a:buFont typeface="Wingdings" pitchFamily="2" charset="2"/>
              <a:buAutoNum type="arabicPeriod"/>
              <a:defRPr/>
            </a:pPr>
            <a:endParaRPr lang="en-US" sz="2400" dirty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sz="2400" dirty="0"/>
          </a:p>
        </p:txBody>
      </p:sp>
      <p:graphicFrame>
        <p:nvGraphicFramePr>
          <p:cNvPr id="16388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52538224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5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0487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0489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0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475" y="2540000"/>
            <a:ext cx="266700" cy="2667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388" grpId="0"/>
      <p:bldP spid="2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Participant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03343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410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/>
                  <a:t>10. Change the polar coordinates to rectangular coordinates.  (-6,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7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7410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 t="-1778" r="-963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114800"/>
              </a:xfrm>
            </p:spPr>
            <p:txBody>
              <a:bodyPr/>
              <a:lstStyle/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(3,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/>
                  <a:t>)</a:t>
                </a:r>
              </a:p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r>
                  <a:rPr lang="en-US" dirty="0"/>
                  <a:t>(3,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r>
                      <a:rPr lang="en-US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(-3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(-3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r>
                      <a:rPr lang="en-US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pPr marL="0" indent="0" eaLnBrk="1" hangingPunct="1">
                  <a:buNone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17411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0"/>
                </p:custDataLst>
              </p:nvPr>
            </p:nvSpPr>
            <p:spPr>
              <a:xfrm>
                <a:off x="457200" y="1600200"/>
                <a:ext cx="4114800" cy="4114800"/>
              </a:xfrm>
              <a:blipFill rotWithShape="1">
                <a:blip r:embed="rId11"/>
                <a:stretch>
                  <a:fillRect l="-3852" t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412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33248903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Chart" r:id="rId12" imgW="4571910" imgH="5143500" progId="MSGraph.Chart.8">
                  <p:embed followColorScheme="full"/>
                </p:oleObj>
              </mc:Choice>
              <mc:Fallback>
                <p:oleObj name="Chart" r:id="rId12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3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2535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2537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8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0955" y="3733800"/>
            <a:ext cx="292100" cy="2921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412" grpId="0"/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Please select a Team.</a:t>
            </a:r>
          </a:p>
        </p:txBody>
      </p:sp>
      <p:sp>
        <p:nvSpPr>
          <p:cNvPr id="18435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1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2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3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4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5</a:t>
            </a:r>
          </a:p>
        </p:txBody>
      </p:sp>
      <p:graphicFrame>
        <p:nvGraphicFramePr>
          <p:cNvPr id="18436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3050932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Chart" r:id="rId8" imgW="4571910" imgH="5143500" progId="MSGraph.Chart.8">
                  <p:embed followColorScheme="full"/>
                </p:oleObj>
              </mc:Choice>
              <mc:Fallback>
                <p:oleObj name="Chart" r:id="rId8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079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3080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81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6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55819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5842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 fontScale="90000"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/>
                  <a:t>11.  Change the rectangular coordinates to polar coordinates with r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0 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 0≤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≤2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3200" b="0" dirty="0" smtClean="0">
                    <a:ea typeface="Cambria Math"/>
                  </a:rPr>
                  <a:t/>
                </a:r>
                <a:br>
                  <a:rPr lang="en-US" sz="3200" b="0" dirty="0" smtClean="0">
                    <a:ea typeface="Cambria Math"/>
                  </a:rPr>
                </a:br>
                <a:r>
                  <a:rPr lang="en-US" sz="3200" b="0" dirty="0" smtClean="0">
                    <a:ea typeface="Cambria Math"/>
                  </a:rPr>
                  <a:t>			(3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 smtClean="0"/>
                  <a:t>, 3)</a:t>
                </a:r>
                <a:endParaRPr lang="en-US" sz="3200" dirty="0"/>
              </a:p>
            </p:txBody>
          </p:sp>
        </mc:Choice>
        <mc:Fallback xmlns="">
          <p:sp>
            <p:nvSpPr>
              <p:cNvPr id="3584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556" t="-7556" b="-16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43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4933" y="1600200"/>
                <a:ext cx="4114800" cy="4114800"/>
              </a:xfrm>
            </p:spPr>
            <p:txBody>
              <a:bodyPr/>
              <a:lstStyle/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(3,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</a:p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r>
                  <a:rPr lang="en-US" dirty="0"/>
                  <a:t>(3,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</a:p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(6,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</a:p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(6,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</a:p>
              <a:p>
                <a:pPr marL="0" indent="0" eaLnBrk="1" hangingPunct="1">
                  <a:buNone/>
                  <a:defRPr/>
                </a:pPr>
                <a:endParaRPr lang="en-US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584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0"/>
                </p:custDataLst>
              </p:nvPr>
            </p:nvSpPr>
            <p:spPr>
              <a:xfrm>
                <a:off x="454933" y="1600200"/>
                <a:ext cx="4114800" cy="4114800"/>
              </a:xfrm>
              <a:blipFill rotWithShape="1">
                <a:blip r:embed="rId11"/>
                <a:stretch>
                  <a:fillRect l="-4000" t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584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26197391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Chart" r:id="rId12" imgW="4571910" imgH="5143500" progId="MSGraph.Chart.8">
                  <p:embed followColorScheme="full"/>
                </p:oleObj>
              </mc:Choice>
              <mc:Fallback>
                <p:oleObj name="Chart" r:id="rId12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1" name="ResponseGrid" descr="responsegrid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458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458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8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2876" y="3425371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5844" grpId="0"/>
      <p:bldP spid="2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MVP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909559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810000"/>
                <a:gridCol w="3810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>
            <a:normAutofit fontScale="90000"/>
          </a:bodyPr>
          <a:lstStyle/>
          <a:p>
            <a:pPr marL="838200" indent="-838200" algn="l" eaLnBrk="1" hangingPunct="1">
              <a:buFontTx/>
              <a:buAutoNum type="arabicPeriod" startAt="12"/>
              <a:defRPr/>
            </a:pPr>
            <a:r>
              <a:rPr lang="en-US" sz="2800" dirty="0" smtClean="0"/>
              <a:t>Find a polar equation that has the same graph as the equation in x and y.            y = 2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u="sng" dirty="0"/>
              <a:t/>
            </a:r>
            <a:br>
              <a:rPr lang="en-US" sz="2800" u="sng" dirty="0"/>
            </a:b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1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1905000"/>
                <a:ext cx="4114800" cy="4114800"/>
              </a:xfrm>
            </p:spPr>
            <p:txBody>
              <a:bodyPr>
                <a:normAutofit/>
              </a:bodyPr>
              <a:lstStyle/>
              <a:p>
                <a:pPr marL="514350" indent="-514350" eaLnBrk="1" hangingPunct="1">
                  <a:buAutoNum type="arabicPeriod"/>
                  <a:defRPr/>
                </a:pPr>
                <a:r>
                  <a:rPr lang="en-US" dirty="0" smtClean="0"/>
                  <a:t>r = 2 sin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/>
                  <a:t>r = 2 s</a:t>
                </a:r>
                <a:r>
                  <a:rPr lang="en-US" dirty="0" smtClean="0"/>
                  <a:t>ec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/>
                  <a:t>r = 2 </a:t>
                </a:r>
                <a:r>
                  <a:rPr lang="en-US" dirty="0" smtClean="0"/>
                  <a:t>csc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/>
                  <a:t>r = 2 </a:t>
                </a:r>
                <a:r>
                  <a:rPr lang="en-US" dirty="0" smtClean="0"/>
                  <a:t>cot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endParaRPr lang="en-US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endParaRPr lang="en-US" dirty="0"/>
              </a:p>
              <a:p>
                <a:pPr marL="514350" indent="-514350" eaLnBrk="1" hangingPunct="1">
                  <a:buAutoNum type="arabicPeriod"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7891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9"/>
                </p:custDataLst>
              </p:nvPr>
            </p:nvSpPr>
            <p:spPr>
              <a:xfrm>
                <a:off x="457200" y="1905000"/>
                <a:ext cx="4114800" cy="4114800"/>
              </a:xfrm>
              <a:blipFill rotWithShape="1">
                <a:blip r:embed="rId10"/>
                <a:stretch>
                  <a:fillRect l="-3852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892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76083463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Chart" r:id="rId11" imgW="4571910" imgH="5143500" progId="MSGraph.Chart.8">
                  <p:embed followColorScheme="full"/>
                </p:oleObj>
              </mc:Choice>
              <mc:Fallback>
                <p:oleObj name="Chart" r:id="rId11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9" name="ResponseGrid" descr="responsegrid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6631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6633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4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1991" y="32004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7892" grpId="0"/>
      <p:bldP spid="2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Fastest Responders (in seconds)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116373"/>
              </p:ext>
            </p:extLst>
          </p:nvPr>
        </p:nvGraphicFramePr>
        <p:xfrm>
          <a:off x="127000" y="1333500"/>
          <a:ext cx="8890000" cy="5394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822863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21758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69900" y="152400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/>
                  <a:t>1.  Identify the conic.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36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146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2400"/>
                <a:ext cx="8229600" cy="1371600"/>
              </a:xfrm>
              <a:blipFill rotWithShape="1">
                <a:blip r:embed="rId9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7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528638" y="2320471"/>
            <a:ext cx="41148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parabola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ellipse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hyperbola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mtClean="0"/>
              <a:t>circle</a:t>
            </a:r>
            <a:endParaRPr lang="en-US" dirty="0"/>
          </a:p>
        </p:txBody>
      </p:sp>
      <p:graphicFrame>
        <p:nvGraphicFramePr>
          <p:cNvPr id="6148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1110578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410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410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3038" y="36576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148" grpId="0"/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020495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94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/>
                  <a:t>2.  Identify the conic.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225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112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194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5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parabola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ellipse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hyperbola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mtClean="0"/>
              <a:t>circle</a:t>
            </a:r>
            <a:endParaRPr lang="en-US" baseline="30000" dirty="0"/>
          </a:p>
        </p:txBody>
      </p:sp>
      <p:graphicFrame>
        <p:nvGraphicFramePr>
          <p:cNvPr id="8196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76116360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6151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6153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4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357" y="2252663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196" grpId="0"/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MVP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728320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810000"/>
                <a:gridCol w="3810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/>
                  <a:t>3.  Identify the conic.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3200" baseline="30000" dirty="0"/>
              </a:p>
            </p:txBody>
          </p:sp>
        </mc:Choice>
        <mc:Fallback xmlns="">
          <p:sp>
            <p:nvSpPr>
              <p:cNvPr id="9218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9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parabola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ellipse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hyperbola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mtClean="0"/>
              <a:t>circle</a:t>
            </a:r>
            <a:endParaRPr lang="en-US" baseline="30000" dirty="0"/>
          </a:p>
        </p:txBody>
      </p:sp>
      <p:graphicFrame>
        <p:nvGraphicFramePr>
          <p:cNvPr id="9220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27779642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8199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8201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02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471" y="34290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220" grpId="0"/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/>
                  <a:t>4.  Identify the conic.  y=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8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+32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+33</m:t>
                    </m:r>
                  </m:oMath>
                </a14:m>
                <a:endParaRPr lang="en-US" sz="3200" baseline="30000" dirty="0"/>
              </a:p>
            </p:txBody>
          </p:sp>
        </mc:Choice>
        <mc:Fallback xmlns="">
          <p:sp>
            <p:nvSpPr>
              <p:cNvPr id="1024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3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parabola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ellipse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/>
              <a:t>hyperbola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mtClean="0"/>
              <a:t>circle</a:t>
            </a:r>
            <a:endParaRPr lang="en-US" baseline="30000" dirty="0"/>
          </a:p>
        </p:txBody>
      </p:sp>
      <p:graphicFrame>
        <p:nvGraphicFramePr>
          <p:cNvPr id="1024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58380394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5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0247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0249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0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4647" y="16764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44" grpId="0"/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Participant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76481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1.0"/>
  <p:tag name="PPVERSION" val="11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LUIDIAENABLED" val="False"/>
  <p:tag name="EXPANDSHOWBAR" val="True"/>
  <p:tag name="WASPOLLED" val="739EAD9F3C3340F19CD1F1A89B156B1C"/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COLORTYPE" val="SCHEME"/>
  <p:tag name="LABELFORMAT" val="1"/>
  <p:tag name="NUMBER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CED25AD8DAAE4AD4A29A1DCDC9BA10FB"/>
  <p:tag name="SLIDETYPE" val="T"/>
  <p:tag name="ACCUMULATEPOINTS" val="True"/>
  <p:tag name="SLIDEORDER" val="2"/>
  <p:tag name="SLIDEGUID" val="37E0AEBDB74C43BF83F941240F4004AB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DISPLAYPOINTSLESSTHANONE" val="True"/>
  <p:tag name="CORRECTONLY" val="False"/>
  <p:tag name="TYPE" val="TeamLeaderboardSlid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9FEB26B9D6F41C8B8CDA9C0A12513D9"/>
  <p:tag name="SLIDEID" val="A9FEB26B9D6F41C8B8CDA9C0A12513D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2.  Simplify (x2yz3)(-2xz2)(x3y-2)"/>
  <p:tag name="ANSWERSALIAS" val="-2x5y-2z6|smicln|-2x6z5 / y|smicln|2x6y-1z5|smicln|-2x7z6 / y2"/>
  <p:tag name="COUNTDOWNSECONDS" val="10"/>
  <p:tag name="VALUES" val="0|smicln|1|smicln|0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2;2;2;2;2;2;2;2;2;2;4;2;3;2;2;2;2;2;2;4;2;1;4;2;2;2;2;2;"/>
  <p:tag name="CHARTSTRINGSTD" val="1 23 1 3"/>
  <p:tag name="CHARTSTRINGREV" val="3 1 23 1"/>
  <p:tag name="CHARTSTRINGSTDPER" val="0.0357142857142857 0.821428571428571 0.0357142857142857 0.107142857142857"/>
  <p:tag name="CHARTSTRINGREVPER" val="0.107142857142857 0.0357142857142857 0.821428571428571 0.0357142857142857"/>
  <p:tag name="ANONYMOUSTEMP" val="False"/>
  <p:tag name="TYPE" val="MultiChoiceSlide"/>
  <p:tag name="TPQUESTIONXML" val="﻿&lt;?xml version=&quot;1.0&quot; encoding=&quot;utf-8&quot;?&gt;&#10;&lt;questionlist&gt;&#10;    &lt;properties&gt;&#10;        &lt;guid&gt;D75337C356554D94910E99AF9C9B4C7F&lt;/guid&gt;&#10;        &lt;description /&gt;&#10;        &lt;date&gt;3/1/2018 2:25:3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69F4250441043E7B5389AE4FC9C651C&lt;/guid&gt;&#10;            &lt;repollguid&gt;1AA392E32A484E919CCCDF5DCA2614CB&lt;/repollguid&gt;&#10;            &lt;sourceid&gt;A634FE7C11EF4CBE974D96C00B5E22DB&lt;/sourceid&gt;&#10;            &lt;questiontext&gt;2.  Identify the conic.    $$ 2  225 +  $$ 2  112 =1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8DE897F5B4B143F9A2410B8AA37D0ED6&lt;/guid&gt;&#10;                    &lt;answertext&gt;parabola&lt;/answertext&gt;&#10;                    &lt;valuetype&gt;-1&lt;/valuetype&gt;&#10;                &lt;/answer&gt;&#10;                &lt;answer&gt;&#10;                    &lt;guid&gt;40D90E495C6A47A4A1FF461FC3868426&lt;/guid&gt;&#10;                    &lt;answertext&gt;ellipse&lt;/answertext&gt;&#10;                    &lt;valuetype&gt;1&lt;/valuetype&gt;&#10;                &lt;/answer&gt;&#10;                &lt;answer&gt;&#10;                    &lt;guid&gt;C0B37732B8AB405A841AB467AD3B9BC6&lt;/guid&gt;&#10;                    &lt;answertext&gt;hyperbola&lt;/answertext&gt;&#10;                    &lt;valuetype&gt;-1&lt;/valuetype&gt;&#10;                &lt;/answer&gt;&#10;                &lt;answer&gt;&#10;                    &lt;guid&gt;905B4D5C2C2F4652907C4D3D95FC706E&lt;/guid&gt;&#10;                    &lt;answertext&gt;circle&lt;/answertext&gt;&#10;                    &lt;valuetype&gt;-1&lt;/valuetype&gt;&#10;                &lt;/answer&gt;&#10;            &lt;/answers&gt;&#10;        &lt;/multichoice&gt;&#10;    &lt;/questions&gt;&#10;&lt;/questionlist&gt;"/>
  <p:tag name="RESULTS" val="2.  Identify the conic.    $$ 2  225 +  $$ 2  112 =1[;crlf;]24[;]32[;]24[;]False[;]24[;][;crlf;]2[;]2[;]0[;]0[;crlf;]0[;]-1[;]parabola1[;]parabola[;][;crlf;]24[;]1[;]ellipse2[;]ellipse[;][;crlf;]0[;]-1[;]hyperbola3[;]hyperbola[;][;crlf;]0[;]-1[;]circle4[;]circle[;]"/>
  <p:tag name="LIVECHARTING" val="False"/>
  <p:tag name="AUTOOPENPOLL" val="True"/>
  <p:tag name="AUTOFORMATCHART" val="True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4"/>
  <p:tag name="FONTSIZE" val="32"/>
  <p:tag name="BULLETTYPE" val="ppBulletArabicPeriod"/>
  <p:tag name="ANSWERTEXT" val="-2x5y-2z6&#10;-2x6z5 / y&#10;2x6y-1z5&#10;-2x7z6 / y2"/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88DFC7EAED84513936272732F0B7290"/>
  <p:tag name="SLIDETYPE" val="MVP"/>
  <p:tag name="ACCUMULATEPOINTS" val="True"/>
  <p:tag name="SLIDEORDER" val="2"/>
  <p:tag name="SLIDEGUID" val="4C123B4E8BB94E67B16A6E817B524F12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TeamMVPSlid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6778222D23E40BBA9DB3B5470B730A0"/>
  <p:tag name="SLIDEID" val="D6778222D23E40BBA9DB3B5470B730A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3.  Simplify ((3x5y4)/(x0y-3))2"/>
  <p:tag name="ANSWERSALIAS" val="3x7y5|smicln|9x10y8|smicln|9x10y14|smicln|3x10y14"/>
  <p:tag name="COUNTDOWNSECONDS" val="10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4;3;3;3;3;3;3;3;3;2;3;2;3;3;3;3;3;3;3;3;3;3;3;3;3;3;3;3;"/>
  <p:tag name="CHARTSTRINGSTD" val="0 2 25 1"/>
  <p:tag name="CHARTSTRINGREV" val="1 25 2 0"/>
  <p:tag name="CHARTSTRINGSTDPER" val="0 0.0714285714285714 0.892857142857143 0.0357142857142857"/>
  <p:tag name="CHARTSTRINGREVPER" val="0.0357142857142857 0.892857142857143 0.0714285714285714 0"/>
  <p:tag name="ANONYMOUSTEMP" val="False"/>
  <p:tag name="TYPE" val="MultiChoiceSlide"/>
  <p:tag name="TPQUESTIONXML" val="﻿&lt;?xml version=&quot;1.0&quot; encoding=&quot;utf-8&quot;?&gt;&#10;&lt;questionlist&gt;&#10;    &lt;properties&gt;&#10;        &lt;guid&gt;B9D0D8C714A147D6892C7C0897CC2190&lt;/guid&gt;&#10;        &lt;description /&gt;&#10;        &lt;date&gt;3/1/2018 3:08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4BCF8832B514E06AEA0D6A0C02C18EC&lt;/guid&gt;&#10;            &lt;repollguid&gt;C957FEDF30CA4724B8FA95CADB6BDA01&lt;/repollguid&gt;&#10;            &lt;sourceid&gt;1E22BEA198F24B9EA7F7341F3921C319&lt;/sourceid&gt;&#10;            &lt;questiontext&gt;3.  Identify the conic.    $$ 2  25 +  $$ 2  25 =1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7DDE2E2E99F49CA8B685B90652E244A&lt;/guid&gt;&#10;                    &lt;answertext&gt;parabola&lt;/answertext&gt;&#10;                    &lt;valuetype&gt;-1&lt;/valuetype&gt;&#10;                &lt;/answer&gt;&#10;                &lt;answer&gt;&#10;                    &lt;guid&gt;371834CC1B44458E93E759C5BB87D61C&lt;/guid&gt;&#10;                    &lt;answertext&gt;ellipse&lt;/answertext&gt;&#10;                    &lt;valuetype&gt;-1&lt;/valuetype&gt;&#10;                &lt;/answer&gt;&#10;                &lt;answer&gt;&#10;                    &lt;guid&gt;2647737597D74352954F32E8CAC1F52F&lt;/guid&gt;&#10;                    &lt;answertext&gt;hyperbola&lt;/answertext&gt;&#10;                    &lt;valuetype&gt;1&lt;/valuetype&gt;&#10;                &lt;/answer&gt;&#10;                &lt;answer&gt;&#10;                    &lt;guid&gt;C8EECFC4EC164D7CA6EFB90EC439CE15&lt;/guid&gt;&#10;                    &lt;answertext&gt;circle&lt;/answertext&gt;&#10;                    &lt;valuetype&gt;-1&lt;/valuetype&gt;&#10;                &lt;/answer&gt;&#10;            &lt;/answers&gt;&#10;        &lt;/multichoice&gt;&#10;    &lt;/questions&gt;&#10;&lt;/questionlist&gt;"/>
  <p:tag name="RESULTS" val="3.  Identify the conic.    $$ 2  25 +  $$ 2  25 =1[;crlf;]23[;]32[;]23[;]False[;]0[;][;crlf;]3.82608695652174[;]4[;]0.56354266942677[;]0.31758034026465[;crlf;]0[;]-1[;]parabola1[;]parabola[;][;crlf;]2[;]-1[;]ellipse2[;]ellipse[;][;crlf;]0[;]1[;]hyperbola3[;]hyperbola[;][;crlf;]21[;]-1[;]circle4[;]circle[;]"/>
  <p:tag name="LIVECHARTING" val="False"/>
  <p:tag name="AUTOOPENPOLL" val="True"/>
  <p:tag name="AUTOFORMATCHART" val="True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1"/>
  <p:tag name="FONTSIZE" val="32"/>
  <p:tag name="BULLETTYPE" val="ppBulletArabicPeriod"/>
  <p:tag name="ANSWERTEXT" val="3x7y5&#10;9x10y8&#10;9x10y14&#10;3x10y14"/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519631149094493A3B6AF62501D714B"/>
  <p:tag name="SLIDEID" val="D519631149094493A3B6AF62501D714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4.  Simplify ((-8x3)/(y-6))2/3"/>
  <p:tag name="COUNTDOWNSECONDS" val="10"/>
  <p:tag name="ANSWERSALIAS" val="-2x2y6|smicln|4x2y4|smicln|-8x3y6|smicln|-4x2y4"/>
  <p:tag name="VALUES" val="0|smicln|1|smicln|0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2;2;2;4;2;2;2;2;2;2;4;2;2;2;4;2;1;2;2;2;2;4;2;2;2;4;2;4;"/>
  <p:tag name="CHARTSTRINGSTD" val="1 21 0 6"/>
  <p:tag name="CHARTSTRINGREV" val="6 0 21 1"/>
  <p:tag name="CHARTSTRINGSTDPER" val="0.0357142857142857 0.75 0 0.214285714285714"/>
  <p:tag name="CHARTSTRINGREVPER" val="0.214285714285714 0 0.75 0.0357142857142857"/>
  <p:tag name="ANONYMOUSTEMP" val="False"/>
  <p:tag name="TYPE" val="MultiChoiceSlide"/>
  <p:tag name="TPQUESTIONXML" val="﻿&lt;?xml version=&quot;1.0&quot; encoding=&quot;utf-8&quot;?&gt;&#10;&lt;questionlist&gt;&#10;    &lt;properties&gt;&#10;        &lt;guid&gt;7563FBAAEE8E4A2E826FE55BACCFC866&lt;/guid&gt;&#10;        &lt;description /&gt;&#10;        &lt;date&gt;3/1/2018 2:2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9F74D531BA147AB9401C7C5F2490A15&lt;/guid&gt;&#10;            &lt;repollguid&gt;6DDABC452F2140B7954419578C800C71&lt;/repollguid&gt;&#10;            &lt;sourceid&gt;6070A6E2F6DD45848A0708242ED421BC&lt;/sourceid&gt;&#10;            &lt;questiontext&gt;4.  Identify the conic.  y=  8$$ 2 +32$$+33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A5BABE659D914D32BD56B7A66650D099&lt;/guid&gt;&#10;                    &lt;answertext&gt;parabola&lt;/answertext&gt;&#10;                    &lt;valuetype&gt;-1&lt;/valuetype&gt;&#10;                &lt;/answer&gt;&#10;                &lt;answer&gt;&#10;                    &lt;guid&gt;A5EBFC67CC42440C9EC62390A9AACAF8&lt;/guid&gt;&#10;                    &lt;answertext&gt;ellipse&lt;/answertext&gt;&#10;                    &lt;valuetype&gt;1&lt;/valuetype&gt;&#10;                &lt;/answer&gt;&#10;                &lt;answer&gt;&#10;                    &lt;guid&gt;6D7E6165053D4A6BB93BC2EDDBF4E325&lt;/guid&gt;&#10;                    &lt;answertext&gt;hyperbola&lt;/answertext&gt;&#10;                    &lt;valuetype&gt;-1&lt;/valuetype&gt;&#10;                &lt;/answer&gt;&#10;                &lt;answer&gt;&#10;                    &lt;guid&gt;0E35BC0ABA984E59B6DDC9AEC0281448&lt;/guid&gt;&#10;                    &lt;answertext&gt;circle&lt;/answertext&gt;&#10;                    &lt;valuetype&gt;-1&lt;/valuetype&gt;&#10;                &lt;/answer&gt;&#10;            &lt;/answers&gt;&#10;        &lt;/multichoice&gt;&#10;    &lt;/questions&gt;&#10;&lt;/questionlist&gt;"/>
  <p:tag name="RESULTS" val="4.  Identify the conic.  y=  8$$ 2 +32$$+33[;crlf;]24[;]32[;]24[;]False[;]0[;][;crlf;]1.29166666666667[;]1[;]0.789470638395684[;]0.623263888888889[;crlf;]21[;]-1[;]parabola1[;]parabola[;][;crlf;]0[;]1[;]ellipse2[;]ellipse[;][;crlf;]2[;]-1[;]hyperbola3[;]hyperbola[;][;crlf;]1[;]-1[;]circle4[;]circle[;]"/>
  <p:tag name="LIVECHARTING" val="False"/>
  <p:tag name="AUTOOPENPOLL" val="True"/>
  <p:tag name="AUTOFORMATCHART" val="True"/>
  <p:tag name="HASRESULTS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32"/>
  <p:tag name="BULLETTYPE" val="ppBulletArabicPeriod"/>
  <p:tag name="ANSWERTEXT" val="-2x2y6&#10;4x2y4&#10;-8x3y6&#10;-4x2y4"/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283283202BF49ECA60186963C68F803"/>
  <p:tag name="SLIDEID" val="B283283202BF49ECA60186963C68F803"/>
  <p:tag name="SLIDEORDER" val="1"/>
  <p:tag name="SLIDETYPE" val="Q"/>
  <p:tag name="SPEEDSCORING" val="False"/>
  <p:tag name="CORRECTPOINTVALUE" val="1"/>
  <p:tag name="INCORRECTPOINTVALUE" val="0"/>
  <p:tag name="ZEROBASED" val="False"/>
  <p:tag name="NUMRESPONSES" val="1"/>
  <p:tag name="AUTOADVANCE" val="False"/>
  <p:tag name="TEAMASSIGN" val="True"/>
  <p:tag name="DEMOGRAPHIC" val="True"/>
  <p:tag name="QUESTIONALIAS" val="Please select a Team."/>
  <p:tag name="ANSWERSALIAS" val="Team 1|smicln|Team 2|smicln|Team 3|smicln|Team 4|smicln|Team 5"/>
  <p:tag name="DELIMITERS" val="3.1"/>
  <p:tag name="VALUEFORMAT" val="0%"/>
  <p:tag name="VALUES" val="No Value|smicln|No Value|smicln|No Value|smicln|No Value|smicln|No Value"/>
  <p:tag name="COUNTDOWNSECONDS" val="1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1;5;5;4;4;4;2;3;1;3;4;5;4;2;3;1;3;5;5;2;2;1;3;3;2;2;1;1;"/>
  <p:tag name="CHARTSTRINGSTD" val="6 6 6 5 5"/>
  <p:tag name="CHARTSTRINGREV" val="5 5 6 6 6"/>
  <p:tag name="CHARTSTRINGSTDPER" val="0.214285714285714 0.214285714285714 0.214285714285714 0.178571428571429 0.178571428571429"/>
  <p:tag name="CHARTSTRINGREVPER" val="0.178571428571429 0.178571428571429 0.214285714285714 0.214285714285714 0.214285714285714"/>
  <p:tag name="ANONYMOUSTEMP" val="False"/>
  <p:tag name="TYPE" val="MultiChoiceSlide"/>
  <p:tag name="TPQUESTIONXML" val="﻿&lt;?xml version=&quot;1.0&quot; encoding=&quot;utf-8&quot;?&gt;&#10;&lt;questionlist&gt;&#10;    &lt;properties&gt;&#10;        &lt;guid&gt;6097C70001C8497E8EE0D276BBE10392&lt;/guid&gt;&#10;        &lt;description /&gt;&#10;        &lt;date&gt;3/1/2018 2:22:2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B224C0B894A4460993D7B8BC769B9D9&lt;/guid&gt;&#10;            &lt;repollguid&gt;41B1E1BE15694129944434D81FCEACC9&lt;/repollguid&gt;&#10;            &lt;sourceid&gt;E151E7DABB81431B807C07541991B493&lt;/sourceid&gt;&#10;            &lt;questiontext&gt;Please select a Team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team&gt;True&lt;/team&gt;&#10;            &lt;groupname /&gt;&#10;            &lt;answers&gt;&#10;                &lt;answer&gt;&#10;                    &lt;guid&gt;F0004F55BD924368BA3B46EDC221D5FA&lt;/guid&gt;&#10;                    &lt;answertext&gt;Team 1&lt;/answertext&gt;&#10;                    &lt;valuetype&gt;0&lt;/valuetype&gt;&#10;                &lt;/answer&gt;&#10;                &lt;answer&gt;&#10;                    &lt;guid&gt;C1055C004D0646309720F669E407493A&lt;/guid&gt;&#10;                    &lt;answertext&gt;Team 2&lt;/answertext&gt;&#10;                    &lt;valuetype&gt;0&lt;/valuetype&gt;&#10;                &lt;/answer&gt;&#10;                &lt;answer&gt;&#10;                    &lt;guid&gt;F2B804912F1F4E50BE7956D092B27FBA&lt;/guid&gt;&#10;                    &lt;answertext&gt;Team 3&lt;/answertext&gt;&#10;                    &lt;valuetype&gt;0&lt;/valuetype&gt;&#10;                &lt;/answer&gt;&#10;                &lt;answer&gt;&#10;                    &lt;guid&gt;31FF7C8840C84CCE99BE3C4B4A3ACB90&lt;/guid&gt;&#10;                    &lt;answertext&gt;Team 4&lt;/answertext&gt;&#10;                    &lt;valuetype&gt;0&lt;/valuetype&gt;&#10;                &lt;/answer&gt;&#10;                &lt;answer&gt;&#10;                    &lt;guid&gt;CB9D7276CBAA454294DE12B07ADBD7FA&lt;/guid&gt;&#10;                    &lt;answertext&gt;Team 5&lt;/answertext&gt;&#10;                    &lt;valuetype&gt;0&lt;/valuetype&gt;&#10;                &lt;/answer&gt;&#10;            &lt;/answers&gt;&#10;        &lt;/multichoice&gt;&#10;    &lt;/questions&gt;&#10;&lt;/questionlist&gt;"/>
  <p:tag name="RESULTS" val="Please select a Team.[;crlf;]24[;]32[;]24[;]False[;]0[;][;crlf;]2.58333333333333[;]2.5[;]1.32024829314624[;]1.74305555555556[;crlf;]7[;]0[;]Team 11[;]Team 1[;][;crlf;]5[;]0[;]Team 22[;]Team 2[;][;crlf;]5[;]0[;]Team 33[;]Team 3[;][;crlf;]5[;]0[;]Team 44[;]Team 4[;][;crlf;]2[;]0[;]Team 55[;]Team 5[;]"/>
  <p:tag name="LIVECHARTING" val="False"/>
  <p:tag name="AUTOOPENPOLL" val="True"/>
  <p:tag name="AUTOFORMATCHART" val="True"/>
  <p:tag name="HASRESULTS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4A5776EE3A8464C94CA445141DA154D"/>
  <p:tag name="SLIDETYPE" val="P"/>
  <p:tag name="ACCUMULATEPOINTS" val="True"/>
  <p:tag name="SLIDEORDER" val="2"/>
  <p:tag name="SLIDEGUID" val="EE7742EB9FB84C3E99B90A5F17903AF5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ParticipantLeaderboardSlid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D458D8942C645CDA85C80460297A263"/>
  <p:tag name="SLIDEID" val="6D458D8942C645CDA85C80460297A26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5.  Simplify 3√8a6b-3"/>
  <p:tag name="ANSWERSALIAS" val="(2a2)/b|smicln|2a2b|smicln|4a3b-1|smicln|(2a3)/b"/>
  <p:tag name="COUNTDOWNSECONDS" val="10"/>
  <p:tag name="VALUES" val="1|smicln|0|smicln|0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1;1;1;1;1;4;1;1;1;1;1;1;3;1;1;1;1;1;1;1;1;1;1;1;1;1;1;1;"/>
  <p:tag name="CHARTSTRINGSTD" val="26 0 1 1"/>
  <p:tag name="CHARTSTRINGREV" val="1 1 0 26"/>
  <p:tag name="CHARTSTRINGSTDPER" val="0.928571428571429 0 0.0357142857142857 0.0357142857142857"/>
  <p:tag name="CHARTSTRINGREVPER" val="0.0357142857142857 0.0357142857142857 0 0.928571428571429"/>
  <p:tag name="ANONYMOUSTEMP" val="False"/>
  <p:tag name="TYPE" val="MultiChoiceSlide"/>
  <p:tag name="TPQUESTIONXML" val="﻿&lt;?xml version=&quot;1.0&quot; encoding=&quot;utf-8&quot;?&gt;&#10;&lt;questionlist&gt;&#10;    &lt;properties&gt;&#10;        &lt;guid&gt;E82A351C6E0D474BA541B230A226A57F&lt;/guid&gt;&#10;        &lt;description /&gt;&#10;        &lt;date&gt;3/1/2018 2:31:2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6351E91BCB54E2F970E60E955DCD5C2&lt;/guid&gt;&#10;            &lt;repollguid&gt;79E0C18B701844CDBBC7C73EF6116B3F&lt;/repollguid&gt;&#10;            &lt;sourceid&gt;1795DC1C7EAE4A3192466D83A9688255&lt;/sourceid&gt;&#10;            &lt;questiontext&gt;5.  Find the vertex.  x= 2$$ 2 +8$$+3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29D788FBAFB490ABD4EADABB05253B9&lt;/guid&gt;&#10;                    &lt;answertext&gt;V(-2, -5)&lt;/answertext&gt;&#10;                    &lt;valuetype&gt;1&lt;/valuetype&gt;&#10;                &lt;/answer&gt;&#10;                &lt;answer&gt;&#10;                    &lt;guid&gt;F84BB25C365F475AB413C62BA0981B9B&lt;/guid&gt;&#10;                    &lt;answertext&gt;V(5,-2)&lt;/answertext&gt;&#10;                    &lt;valuetype&gt;-1&lt;/valuetype&gt;&#10;                &lt;/answer&gt;&#10;                &lt;answer&gt;&#10;                    &lt;guid&gt;00017510BC4D48CFA062B996BA36C2F9&lt;/guid&gt;&#10;                    &lt;answertext&gt;V(-5,-2)&lt;/answertext&gt;&#10;                    &lt;valuetype&gt;-1&lt;/valuetype&gt;&#10;                &lt;/answer&gt;&#10;                &lt;answer&gt;&#10;                    &lt;guid&gt;37F7E2D5BC5E4A76BEE5445D79F797EF&lt;/guid&gt;&#10;                    &lt;answertext&gt;V(2,-5)&lt;/answertext&gt;&#10;                    &lt;valuetype&gt;-1&lt;/valuetype&gt;&#10;                &lt;/answer&gt;&#10;            &lt;/answers&gt;&#10;        &lt;/multichoice&gt;&#10;    &lt;/questions&gt;&#10;&lt;/questionlist&gt;"/>
  <p:tag name="RESULTS" val="5.  Find the vertex.  x= 2$$ 2 +8$$+3[;crlf;]24[;]32[;]24[;]False[;]0[;][;crlf;]2.95833333333333[;]3[;]0.351089573882348[;]0.123263888888889[;crlf;]0[;]1[;]V(-2, -5)1[;]V(-2, -5)[;][;crlf;]2[;]-1[;]V(5,-2)2[;]V(5,-2)[;][;crlf;]21[;]-1[;]V(-5,-2)3[;]V(-5,-2)[;][;crlf;]1[;]-1[;]V(2,-5)4[;]V(2,-5)[;]"/>
  <p:tag name="LIVECHARTING" val="False"/>
  <p:tag name="AUTOOPENPOLL" val="True"/>
  <p:tag name="AUTOFORMATCHART" val="True"/>
  <p:tag name="HASRESULTS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0"/>
  <p:tag name="FONTSIZE" val="32"/>
  <p:tag name="BULLETTYPE" val="ppBulletArabicPeriod"/>
  <p:tag name="ANSWERTEXT" val="(2a2)/b&#10;2a2b&#10;4a3b-1&#10;(2a3)/b"/>
  <p:tag name="ZEROBAS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38"/>
  <p:tag name="FONTSIZE" val="32"/>
  <p:tag name="BULLETTYPE" val="ppBulletArabicPeriod"/>
  <p:tag name="ANSWERTEXT" val="Team 1&#10;Team 2&#10;Team 3&#10;Team 4&#10;Team 5"/>
  <p:tag name="ZEROBASED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200C547D018D4C348903C9A0D5F89F77"/>
  <p:tag name="SLIDETYPE" val="S"/>
  <p:tag name="ACCUMULATEPOINTS" val="True"/>
  <p:tag name="SLIDEORDER" val="2"/>
  <p:tag name="SLIDEGUID" val="31B167809AEC46ED9BA2ECF36A44C2B0"/>
  <p:tag name="DELIMITERS" val="3.1"/>
  <p:tag name="RESPONSESGATHERED" val="False"/>
  <p:tag name="ANONYMOUSTEMP" val="False"/>
  <p:tag name="TYPE" val="1104"/>
  <p:tag name="CORRECTONLY" val="True"/>
  <p:tag name="PARTICIPANTDISPLAY" val="1"/>
  <p:tag name="NUMBERTODISPLAY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D4849021E154315B1112E9B6AEF921C"/>
  <p:tag name="SLIDEID" val="6D4849021E154315B1112E9B6AEF921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6.  Simplify 4√(3x5y-2)4"/>
  <p:tag name="ANSWERSALIAS" val="3x5y2|smicln|3x9y-8|smicln|(3x5)/y2|smicln|(3x20)/y8"/>
  <p:tag name="COUNTDOWNSECONDS" val="10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3;3;3;3;1;3;3;3;1;3;3;3;3;3;3;3;3;3;3;3;3;3;3;3;3;1;4;3;"/>
  <p:tag name="CHARTSTRINGSTD" val="3 0 24 1"/>
  <p:tag name="CHARTSTRINGREV" val="1 24 0 3"/>
  <p:tag name="CHARTSTRINGSTDPER" val="0.107142857142857 0 0.857142857142857 0.0357142857142857"/>
  <p:tag name="CHARTSTRINGREVPER" val="0.0357142857142857 0.857142857142857 0 0.107142857142857"/>
  <p:tag name="ANONYMOUSTEMP" val="False"/>
  <p:tag name="TYPE" val="MultiChoiceSlide"/>
  <p:tag name="RESULTS" val="6.  Find an equation for the conic that satisfies hyperbola with vertices V(0, ±7), &amp; endpoints of conjugate axis (±3,0).[;crlf;]23[;]32[;]23[;]False[;]22[;][;crlf;]2.95652173913043[;]3[;]0.203931119992323[;]0.0415879017013233[;crlf;]0[;]-1[;]1.    $$ 2  9 −  $$ 2  49 =11[;]1.    $$ 2  9 −  $$ 2  49 =1[;][;crlf;]1[;]-1[;]2.   $$ 2  9 −  $$ 2  49 =12[;]2.   $$ 2  9 −  $$ 2  49 =1[;][;crlf;]22[;]1[;]3.   $$ 2  49 −  $$ 2  9 =13[;]3.   $$ 2  49 −  $$ 2  9 =1[;][;crlf;]0[;]-1[;]4.   $$ 2  9 +  $$ 2  49 =14[;]4.   $$ 2  9 +  $$ 2  49 =1[;]"/>
  <p:tag name="LIVECHARTING" val="False"/>
  <p:tag name="AUTOOPENPOLL" val="True"/>
  <p:tag name="AUTOFORMATCHART" val="True"/>
  <p:tag name="TPQUESTIONXML" val="﻿&lt;?xml version=&quot;1.0&quot; encoding=&quot;utf-8&quot;?&gt;&#10;&lt;questionlist&gt;&#10;    &lt;properties&gt;&#10;        &lt;guid&gt;3BA5CBBA5E2D414E96E7BE753195D809&lt;/guid&gt;&#10;        &lt;description /&gt;&#10;        &lt;date&gt;3/1/2018 2:33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009396BB32F49D788E7DFB771840CBA&lt;/guid&gt;&#10;            &lt;repollguid&gt;E22BC1A4DE7B4FD8AA146B01FB2CD592&lt;/repollguid&gt;&#10;            &lt;sourceid&gt;FD817C2013C54FD4A0322C57EA627D8B&lt;/sourceid&gt;&#10;            &lt;questiontext&gt;6.  Find an equation for the conic that satisfies hyperbola with vertices V(0, ±7), &amp;amp; endpoints of conjugate axis (±3,0)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A03F3539CBB049D9B9134B1BF287AA19&lt;/guid&gt;&#10;                    &lt;answertext&gt;    $$ 2  9 −  $$ 2  49 =1&lt;/answertext&gt;&#10;                    &lt;valuetype&gt;-1&lt;/valuetype&gt;&#10;                &lt;/answer&gt;&#10;                &lt;answer&gt;&#10;                    &lt;guid&gt;094071E899824B0BAC04CA42527A8311&lt;/guid&gt;&#10;                    &lt;answertext&gt;   $$ 2  9 −  $$ 2  49 =1&lt;/answertext&gt;&#10;                    &lt;valuetype&gt;-1&lt;/valuetype&gt;&#10;                &lt;/answer&gt;&#10;                &lt;answer&gt;&#10;                    &lt;guid&gt;82572460B5DE4BDD98D7BF1B6C7268E0&lt;/guid&gt;&#10;                    &lt;answertext&gt;   $$ 2  49 −  $$ 2  9 =1&lt;/answertext&gt;&#10;                    &lt;valuetype&gt;1&lt;/valuetype&gt;&#10;                &lt;/answer&gt;&#10;                &lt;answer&gt;&#10;                    &lt;guid&gt;B7072B41A87D410F9263F84A4D8629FA&lt;/guid&gt;&#10;                    &lt;answertext&gt;   $$ 2  9 +  $$ 2  49 =1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4"/>
  <p:tag name="FONTSIZE" val="32"/>
  <p:tag name="BULLETTYPE" val="ppBulletArabicPeriod"/>
  <p:tag name="ANSWERTEXT" val="3x5y2&#10;3x9y-8&#10;(3x5)/y2&#10;(3x20)/y8"/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DF3B3B2EA254B3A9E23F736BA8CFE58"/>
  <p:tag name="SLIDETYPE" val="T"/>
  <p:tag name="ACCUMULATEPOINTS" val="True"/>
  <p:tag name="SLIDEORDER" val="2"/>
  <p:tag name="SLIDEGUID" val="6EBA43D2BE434930BD1CB0F4880F6D36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DISPLAYPOINTSLESSTHANONE" val="True"/>
  <p:tag name="CORRECTONLY" val="False"/>
  <p:tag name="TYPE" val="TeamLeaderboardSlid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AD42DF11A724EBF819255812080D07C"/>
  <p:tag name="SLIDEID" val="6AD42DF11A724EBF819255812080D07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Express as a polynomial. (3u-1)(u+2) + 7u(u+1)"/>
  <p:tag name="ANSWERSALIAS" val="6u2-13u-12|smicln|6u3+37u2+30u-25|smicln|10u2+u-35|smicln|10u2+12u-2"/>
  <p:tag name="VALUES" val="0|smicln|0|smicln|0|smicln|1"/>
  <p:tag name="RESTORECOUNTDOWNTIMER" val="True"/>
  <p:tag name="COUNTDOWNHEIGHT" val="90"/>
  <p:tag name="COUNTDOWNWIDTH" val="70"/>
  <p:tag name="RESPONSESGATHERED" val="True"/>
  <p:tag name="TOTALRESPONSES" val="27"/>
  <p:tag name="RESPONSECOUNT" val="27"/>
  <p:tag name="SLICED" val="False"/>
  <p:tag name="RESPONSES" val="4;4;4;4;4;4;4;4;4;4;-;4;4;4;4;4;4;4;4;4;4;3;4;4;4;4;4;4;"/>
  <p:tag name="CHARTSTRINGSTD" val="0 0 1 26"/>
  <p:tag name="CHARTSTRINGREV" val="26 1 0 0"/>
  <p:tag name="CHARTSTRINGSTDPER" val="0 0 0.037037037037037 0.962962962962963"/>
  <p:tag name="CHARTSTRINGREVPER" val="0.962962962962963 0.037037037037037 0 0"/>
  <p:tag name="ANONYMOUSTEMP" val="False"/>
  <p:tag name="TYPE" val="MultiChoiceSlide"/>
  <p:tag name="TPQUESTIONXML" val="﻿&lt;?xml version=&quot;1.0&quot; encoding=&quot;utf-8&quot;?&gt;&#10;&lt;questionlist&gt;&#10;    &lt;properties&gt;&#10;        &lt;guid&gt;46CF8AE5F5F949FFBD3BCF2FBA3C5399&lt;/guid&gt;&#10;        &lt;description /&gt;&#10;        &lt;date&gt;3/1/2018 2:36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70434DB47A94EFA88F523CDA1FF7290&lt;/guid&gt;&#10;            &lt;repollguid&gt;8C81ACD66C7F487D92E921277DC4C564&lt;/repollguid&gt;&#10;            &lt;sourceid&gt;B0D4505F273C4CCD982738FD8CEF87EE&lt;/sourceid&gt;&#10;            &lt;questiontext&gt;Express as a polynomial.(3u-1)(u+2) + 7u(u+1)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338DFCED64C48219F2E9B9F8C15D189&lt;/guid&gt;&#10;                    &lt;answertext&gt;6u2-13u-12 &lt;/answertext&gt;&#10;                    &lt;valuetype&gt;-1&lt;/valuetype&gt;&#10;                &lt;/answer&gt;&#10;                &lt;answer&gt;&#10;                    &lt;guid&gt;946FAC806F614E10BA37970E63ABC7AF&lt;/guid&gt;&#10;                    &lt;answertext&gt;6u3+37u2+30u-25 &lt;/answertext&gt;&#10;                    &lt;valuetype&gt;-1&lt;/valuetype&gt;&#10;                &lt;/answer&gt;&#10;                &lt;answer&gt;&#10;                    &lt;guid&gt;227662D531264DE88FCACD2A6C5F0049&lt;/guid&gt;&#10;                    &lt;answertext&gt;10u2+u-35 &lt;/answertext&gt;&#10;                    &lt;valuetype&gt;-1&lt;/valuetype&gt;&#10;                &lt;/answer&gt;&#10;                &lt;answer&gt;&#10;                    &lt;guid&gt;C2D4D0D3B6BE4E7E9D3C7B56D0DC845B&lt;/guid&gt;&#10;                    &lt;answertext&gt;10u2+12u-2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0"/>
  <p:tag name="FONTSIZE" val="-2"/>
  <p:tag name="BULLETTYPE" val="ppBulletArabicPeriod"/>
  <p:tag name="ANSWERTEXT" val="6u2-13u-12&#10;6u3+37u2+30u-25&#10;10u2+u-35&#10;10u2+12u-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ECC17E23D984415B1841B5A7C568446"/>
  <p:tag name="SLIDEID" val="0ECC17E23D984415B1841B5A7C56844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Factor the polynomial. 6x2+7x-20"/>
  <p:tag name="ANSWERSALIAS" val="(6x-4)(x+5)|smicln|(3x-4)(2x+5)|smicln|(2x-5)(3x+4)|smicln|(6x-5)(x+4)"/>
  <p:tag name="VALUES" val="0|smicln|1|smicln|0|smicln|0"/>
  <p:tag name="RESTORECOUNTDOWNTIMER" val="True"/>
  <p:tag name="COUNTDOWNHEIGHT" val="90"/>
  <p:tag name="COUNTDOWNWIDTH" val="70"/>
  <p:tag name="RESPONSESGATHERED" val="True"/>
  <p:tag name="TOTALRESPONSES" val="23"/>
  <p:tag name="RESPONSECOUNT" val="23"/>
  <p:tag name="SLICED" val="False"/>
  <p:tag name="RESPONSES" val="-;2;2;2;2;1;2;2;2;-;1;1;2;2;4;3;2;3;2;-;2;2;1;2;2;3;-;-;"/>
  <p:tag name="CHARTSTRINGSTD" val="4 15 3 1"/>
  <p:tag name="CHARTSTRINGREV" val="1 3 15 4"/>
  <p:tag name="CHARTSTRINGSTDPER" val="0.173913043478261 0.652173913043478 0.130434782608696 0.0434782608695652"/>
  <p:tag name="CHARTSTRINGREVPER" val="0.0434782608695652 0.130434782608696 0.652173913043478 0.173913043478261"/>
  <p:tag name="ANONYMOUSTEMP" val="False"/>
  <p:tag name="TYPE" val="MultiChoiceSlide"/>
  <p:tag name="TPQUESTIONXML" val="﻿&lt;?xml version=&quot;1.0&quot; encoding=&quot;utf-8&quot;?&gt;&#10;&lt;questionlist&gt;&#10;    &lt;properties&gt;&#10;        &lt;guid&gt;29BEFCE236F74027A8CB514375CD70B4&lt;/guid&gt;&#10;        &lt;description /&gt;&#10;        &lt;date&gt;3/1/2018 2:36:5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13FDE6A5A594749B9F474B9FD9E90A1&lt;/guid&gt;&#10;            &lt;repollguid&gt;01830760294B4A209D4A6183E5D5797D&lt;/repollguid&gt;&#10;            &lt;sourceid&gt;08F8F7EA78C84523B003C02B65FAB3F9&lt;/sourceid&gt;&#10;            &lt;questiontext&gt;Factor the polynomial.6x2+7x-20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1D743147742420EB954EAFE5A209533&lt;/guid&gt;&#10;                    &lt;answertext&gt;(6x-4)(x+5) &lt;/answertext&gt;&#10;                    &lt;valuetype&gt;-1&lt;/valuetype&gt;&#10;                &lt;/answer&gt;&#10;                &lt;answer&gt;&#10;                    &lt;guid&gt;6403B1482EE0462C8D18512C48303D82&lt;/guid&gt;&#10;                    &lt;answertext&gt;(3x-4)(2x+5) &lt;/answertext&gt;&#10;                    &lt;valuetype&gt;1&lt;/valuetype&gt;&#10;                &lt;/answer&gt;&#10;                &lt;answer&gt;&#10;                    &lt;guid&gt;B8F2F5FD2FA946FBB71F3AC761A15188&lt;/guid&gt;&#10;                    &lt;answertext&gt;(2x-5)(3x+4) &lt;/answertext&gt;&#10;                    &lt;valuetype&gt;-1&lt;/valuetype&gt;&#10;                &lt;/answer&gt;&#10;                &lt;answer&gt;&#10;                    &lt;guid&gt;702770E5E5C24799AD702D6961ED9C9C&lt;/guid&gt;&#10;                    &lt;answertext&gt;(6x-5)(x+4)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2"/>
  <p:tag name="FONTSIZE" val="32"/>
  <p:tag name="BULLETTYPE" val="ppBulletArabicPeriod"/>
  <p:tag name="ANSWERTEXT" val="(6x-4)(x+5)&#10;(3x-4)(2x+5)&#10;(2x-5)(3x+4)&#10;(6x-5)(x+4)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3DAF5C37D740DA8BFF54BF90EA39B4"/>
  <p:tag name="SLIDETYPE" val="MVP"/>
  <p:tag name="ACCUMULATEPOINTS" val="True"/>
  <p:tag name="SLIDEORDER" val="2"/>
  <p:tag name="SLIDEGUID" val="CCF70F509E5A4F3CAB40D614BC0285A8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TeamMVPSlid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7A26CF619FA4FEB99E483AEF5BDE235"/>
  <p:tag name="SLIDEID" val="47A26CF619FA4FEB99E483AEF5BDE23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Factor the polynomial. 64x3+27"/>
  <p:tag name="ANSWERSALIAS" val="(4x+3)3|smicln|(8x+3)(64x2-24x+9)|smicln|(4x+3)(16x2-12x+9)|smicln|(4x-3)(16x2+12x-9)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7"/>
  <p:tag name="RESPONSECOUNT" val="27"/>
  <p:tag name="SLICED" val="False"/>
  <p:tag name="RESPONSES" val="3;3;3;3;3;2;3;3;3;3;-;2;2;3;3;3;3;3;3;4;3;3;3;1;3;3;3;3;"/>
  <p:tag name="CHARTSTRINGSTD" val="1 3 22 1"/>
  <p:tag name="CHARTSTRINGREV" val="1 22 3 1"/>
  <p:tag name="CHARTSTRINGSTDPER" val="0.037037037037037 0.111111111111111 0.814814814814815 0.037037037037037"/>
  <p:tag name="CHARTSTRINGREVPER" val="0.037037037037037 0.814814814814815 0.111111111111111 0.037037037037037"/>
  <p:tag name="ANONYMOUSTEMP" val="False"/>
  <p:tag name="TYPE" val="MultiChoiceSlide"/>
  <p:tag name="TPQUESTIONXML" val="﻿&lt;?xml version=&quot;1.0&quot; encoding=&quot;utf-8&quot;?&gt;&#10;&lt;questionlist&gt;&#10;    &lt;properties&gt;&#10;        &lt;guid&gt;FAE0D1D3E8AE427FA3C240C5A1069AD5&lt;/guid&gt;&#10;        &lt;description /&gt;&#10;        &lt;date&gt;3/1/2018 2:36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C08A644488F4E348F737E6EEAE2DF72&lt;/guid&gt;&#10;            &lt;repollguid&gt;C583210CD68B498C9A7110BC9E2229F0&lt;/repollguid&gt;&#10;            &lt;sourceid&gt;B722ECEB2F4548B599F960C10DEA21C6&lt;/sourceid&gt;&#10;            &lt;questiontext&gt;Factor the polynomial.64x3+27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6A1B89B7D7C43F0AF3812617E808CE1&lt;/guid&gt;&#10;                    &lt;answertext&gt;(4x+3)3 &lt;/answertext&gt;&#10;                    &lt;valuetype&gt;-1&lt;/valuetype&gt;&#10;                &lt;/answer&gt;&#10;                &lt;answer&gt;&#10;                    &lt;guid&gt;84EE109572D045EBBF450E141285C61F&lt;/guid&gt;&#10;                    &lt;answertext&gt;(8x+3)(64x2-24x+9) &lt;/answertext&gt;&#10;                    &lt;valuetype&gt;-1&lt;/valuetype&gt;&#10;                &lt;/answer&gt;&#10;                &lt;answer&gt;&#10;                    &lt;guid&gt;DB06FE66C6874D7D9A891E017C0F4929&lt;/guid&gt;&#10;                    &lt;answertext&gt;(4x+3)(16x2-12x+9) &lt;/answertext&gt;&#10;                    &lt;valuetype&gt;1&lt;/valuetype&gt;&#10;                &lt;/answer&gt;&#10;                &lt;answer&gt;&#10;                    &lt;guid&gt;E5AB63214720424DACAC3DE1D0C8B7D4&lt;/guid&gt;&#10;                    &lt;answertext&gt;(4x-3)(16x2+12x-9)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7"/>
  <p:tag name="FONTSIZE" val="24"/>
  <p:tag name="BULLETTYPE" val="ppBulletArabicPeriod"/>
  <p:tag name="ANSWERTEXT" val="(4x+3)3&#10;(8x+3)(64x2-24x+9)&#10;(4x+3)(16x2-12x+9)&#10;(4x-3)(16x2+12x-9)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EE9D357F1C0406C83BE5B35A965BBE2"/>
  <p:tag name="SLIDETYPE" val="P"/>
  <p:tag name="ACCUMULATEPOINTS" val="True"/>
  <p:tag name="SLIDEORDER" val="2"/>
  <p:tag name="SLIDEGUID" val="B1F67911B9BC47C38F72529E0E176D8B"/>
  <p:tag name="DELIMITERS" val="3.1"/>
  <p:tag name="RESPONSESGATHERED" val="False"/>
  <p:tag name="ANONYMOUSTEMP" val="False"/>
  <p:tag name="TYPE" val="1102"/>
  <p:tag name="PARTICIPANTDISPLAY" val="1"/>
  <p:tag name="NUMBERTODISPLAY" val="5"/>
  <p:tag name="SCORECALCULATION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CB9C1165AF04CF8BA696F561DD59153"/>
  <p:tag name="SLIDEID" val="DCB9C1165AF04CF8BA696F561DD5915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Factor the polynomial. 2ay2-axy+6xy-3x2"/>
  <p:tag name="ANSWERSALIAS" val="(ay+3x)(2y-x)|smicln|(ay-3x)(2y+x)|smicln|(ay+x)(2y-3x)|smicln|(2y-x)(ay-3x)"/>
  <p:tag name="RESTORECOUNTDOWNTIMER" val="True"/>
  <p:tag name="COUNTDOWNHEIGHT" val="90"/>
  <p:tag name="COUNTDOWNWIDTH" val="70"/>
  <p:tag name="RESPONSESGATHERED" val="True"/>
  <p:tag name="TOTALRESPONSES" val="27"/>
  <p:tag name="RESPONSECOUNT" val="27"/>
  <p:tag name="SLICED" val="False"/>
  <p:tag name="RESPONSES" val="1;4;1;1;1;1;1;1;1;1;1;1;1;1;1;1;1;1;1;1;1;1;1;1;1;1;1;"/>
  <p:tag name="CHARTSTRINGSTD" val="26 0 0 1"/>
  <p:tag name="CHARTSTRINGREV" val="1 0 0 26"/>
  <p:tag name="CHARTSTRINGSTDPER" val="0.962962962962963 0 0 0.037037037037037"/>
  <p:tag name="CHARTSTRINGREVPER" val="0.037037037037037 0 0 0.962962962962963"/>
  <p:tag name="VALUES" val="1|smicln|0|smicln|0|smicln|0"/>
  <p:tag name="ANONYMOUSTEMP" val="False"/>
  <p:tag name="TYPE" val="MultiChoiceSlide"/>
  <p:tag name="TPQUESTIONXML" val="﻿&lt;?xml version=&quot;1.0&quot; encoding=&quot;utf-8&quot;?&gt;&#10;&lt;questionlist&gt;&#10;    &lt;properties&gt;&#10;        &lt;guid&gt;98A2786D910B4665BBB945CBBE4CA2F7&lt;/guid&gt;&#10;        &lt;description /&gt;&#10;        &lt;date&gt;3/1/2018 2:36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83EB91A9CA14EDCB038938418C8D577&lt;/guid&gt;&#10;            &lt;repollguid&gt;5B593B7D516940FA970E86910F4F2998&lt;/repollguid&gt;&#10;            &lt;sourceid&gt;2F5B3EA542FF49AEB1E05F43E1A869CD&lt;/sourceid&gt;&#10;            &lt;questiontext&gt;Factor the polynomial.2ay2-axy+6xy-3x2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02D0A8A535843408653F3AE7024F7D0&lt;/guid&gt;&#10;                    &lt;answertext&gt;(ay+3x)(2y-x) &lt;/answertext&gt;&#10;                    &lt;valuetype&gt;1&lt;/valuetype&gt;&#10;                &lt;/answer&gt;&#10;                &lt;answer&gt;&#10;                    &lt;guid&gt;08B2EF1D6470466B911DE49B2B7D0B6E&lt;/guid&gt;&#10;                    &lt;answertext&gt;(ay-3x)(2y+x) &lt;/answertext&gt;&#10;                    &lt;valuetype&gt;-1&lt;/valuetype&gt;&#10;                &lt;/answer&gt;&#10;                &lt;answer&gt;&#10;                    &lt;guid&gt;D4F4778CFB0042F688F537DE80730867&lt;/guid&gt;&#10;                    &lt;answertext&gt;(ay+x)(2y-3x) &lt;/answertext&gt;&#10;                    &lt;valuetype&gt;-1&lt;/valuetype&gt;&#10;                &lt;/answer&gt;&#10;                &lt;answer&gt;&#10;                    &lt;guid&gt;8F5170FC04E242C39427F8B88C907B7E&lt;/guid&gt;&#10;                    &lt;answertext&gt;(2y-x)(ay-3x)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8"/>
  <p:tag name="FONTSIZE" val="32"/>
  <p:tag name="BULLETTYPE" val="ppBulletArabicPeriod"/>
  <p:tag name="ANSWERTEXT" val="(ay+3x)(2y-x)&#10;(ay-3x)(2y+x)&#10;(ay+x)(2y-3x)&#10;(2y-x)(ay-3x)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4093978ECDE459C95790853B1412807"/>
  <p:tag name="SLIDETYPE" val="T"/>
  <p:tag name="ACCUMULATEPOINTS" val="True"/>
  <p:tag name="SLIDEORDER" val="2"/>
  <p:tag name="SLIDEGUID" val="A6F2A52F046949C99FD788D5CE8BD964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CORRECTONLY" val="False"/>
  <p:tag name="DISPLAYPOINTSLESSTHANONE" val="True"/>
  <p:tag name="TYPE" val="TeamLeaderboardSlid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77E857C02AE447AAF2DA22E55DE4B8F"/>
  <p:tag name="SLIDEID" val="177E857C02AE447AAF2DA22E55DE4B8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¾|smicln|(x+4)/(x-3)|smicln|(x+3)/(x-4)|smicln|(x-3)/(x+4)"/>
  <p:tag name="RESTORECOUNTDOWNTIMER" val="False"/>
  <p:tag name="COUNTDOWNSECONDS" val="10"/>
  <p:tag name="VALUES" val="0|smicln|0|smicln|Correct|smicln|0"/>
  <p:tag name="QUESTIONALIAS" val="11.  Simplify the expression. 2x2+7x+3 2x2-7x-4"/>
  <p:tag name="RESPONSESGATHERED" val="False"/>
  <p:tag name="ANONYMOUSTEMP" val="False"/>
  <p:tag name="TYPE" val="MultiChoiceSlide"/>
  <p:tag name="TPQUESTIONXML" val="﻿&lt;?xml version=&quot;1.0&quot; encoding=&quot;utf-8&quot;?&gt;&#10;&lt;questionlist&gt;&#10;    &lt;properties&gt;&#10;        &lt;guid&gt;901C04C392CD4EE08615098A288C53FC&lt;/guid&gt;&#10;        &lt;description /&gt;&#10;        &lt;date&gt;3/1/2018 2:36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22DC589A6254767BDCDBFDC4E0B6D41&lt;/guid&gt;&#10;            &lt;repollguid&gt;93C74483E0B74429A932A6DECA0E6F6F&lt;/repollguid&gt;&#10;            &lt;sourceid&gt;058EFA1D12FE4AD4A8E367F3C596314F&lt;/sourceid&gt;&#10;            &lt;questiontext&gt;11.  Simplify the expression.2x2+7x+32x2-7x-4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53AEDA835224359859123132EB659FC&lt;/guid&gt;&#10;                    &lt;answertext&gt;¾&lt;/answertext&gt;&#10;                    &lt;valuetype&gt;-1&lt;/valuetype&gt;&#10;                &lt;/answer&gt;&#10;                &lt;answer&gt;&#10;                    &lt;guid&gt;ED28928CCF154609BC18FFE7F7AEEB2E&lt;/guid&gt;&#10;                    &lt;answertext&gt; $$+4 $$−3 &lt;/answertext&gt;&#10;                    &lt;valuetype&gt;-1&lt;/valuetype&gt;&#10;                &lt;/answer&gt;&#10;                &lt;answer&gt;&#10;                    &lt;guid&gt;019A7BE49A0344248B28C058A8833AF2&lt;/guid&gt;&#10;                    &lt;answertext&gt; $$+3 $$−4 &lt;/answertext&gt;&#10;                    &lt;valuetype&gt;1&lt;/valuetype&gt;&#10;                &lt;/answer&gt;&#10;                &lt;answer&gt;&#10;                    &lt;guid&gt;59D168916F2F44B08EAAAE69BB87B9E0&lt;/guid&gt;&#10;                    &lt;answertext&gt; $$−3 $$+4  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0"/>
  <p:tag name="FONTSIZE" val="32"/>
  <p:tag name="BULLETTYPE" val="ppBulletArabicPeriod"/>
  <p:tag name="ANSWERTEXT" val="¾&#10;(x+4)/(x-3)&#10;(x+3)/(x-4)&#10;(x-3)/(x+4)"/>
  <p:tag name="OLDNUMANSWERS" val="4"/>
  <p:tag name="ZEROBASED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43BCD1EB6084F2381F9C250923EC1B1"/>
  <p:tag name="SLIDEID" val="743BCD1EB6084F2381F9C250923EC1B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 Simplify (3u7v3)(4u4v-5)"/>
  <p:tag name="ANSWERSALIAS" val="12u11v2|smicln|12u28v-15|smicln|12u11 / v2|smicln|12u28 / v15"/>
  <p:tag name="COUNTDOWNSECONDS" val="10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3;3;3;3;3;3;3;3;3;3;1;3;3;1;3;3;3;3;3;3;3;3;3;3;4;3;4;3;"/>
  <p:tag name="CHARTSTRINGSTD" val="2 0 24 2"/>
  <p:tag name="CHARTSTRINGREV" val="2 24 0 2"/>
  <p:tag name="CHARTSTRINGSTDPER" val="0.0714285714285714 0 0.857142857142857 0.0714285714285714"/>
  <p:tag name="CHARTSTRINGREVPER" val="0.0714285714285714 0.857142857142857 0 0.0714285714285714"/>
  <p:tag name="ANONYMOUSTEMP" val="False"/>
  <p:tag name="TYPE" val="MultiChoiceSlide"/>
  <p:tag name="TPQUESTIONXML" val="﻿&lt;?xml version=&quot;1.0&quot; encoding=&quot;utf-8&quot;?&gt;&#10;&lt;questionlist&gt;&#10;    &lt;properties&gt;&#10;        &lt;guid&gt;38D7C64F084845FCA02B7393E8A6008A&lt;/guid&gt;&#10;        &lt;description /&gt;&#10;        &lt;date&gt;3/1/2018 2:22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A91D7FDB90244788FAE2DC26D772CE6&lt;/guid&gt;&#10;            &lt;repollguid&gt;E28EE11475C945959951786F6A3C6C74&lt;/repollguid&gt;&#10;            &lt;sourceid&gt;170BA67BC98A45D3AE1A69BAFCBC898F&lt;/sourceid&gt;&#10;            &lt;questiontext&gt;1.  Identify the conic.    $$ 2  36 −  $$ 2  25 =1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EAFC19C22DE140CDBF81F93F280E00A6&lt;/guid&gt;&#10;                    &lt;answertext&gt;parabola&lt;/answertext&gt;&#10;                    &lt;valuetype&gt;-1&lt;/valuetype&gt;&#10;                &lt;/answer&gt;&#10;                &lt;answer&gt;&#10;                    &lt;guid&gt;8FA7C33203CB48B0B4E0375B47BAFF26&lt;/guid&gt;&#10;                    &lt;answertext&gt;ellipse&lt;/answertext&gt;&#10;                    &lt;valuetype&gt;-1&lt;/valuetype&gt;&#10;                &lt;/answer&gt;&#10;                &lt;answer&gt;&#10;                    &lt;guid&gt;177571AA52764D23AEAD72859A4762F2&lt;/guid&gt;&#10;                    &lt;answertext&gt;hyperbola&lt;/answertext&gt;&#10;                    &lt;valuetype&gt;1&lt;/valuetype&gt;&#10;                &lt;/answer&gt;&#10;                &lt;answer&gt;&#10;                    &lt;guid&gt;CF5FB42808F44F40B9FE26927BFE44A3&lt;/guid&gt;&#10;                    &lt;answertext&gt;circle&lt;/answertext&gt;&#10;                    &lt;valuetype&gt;-1&lt;/valuetype&gt;&#10;                &lt;/answer&gt;&#10;            &lt;/answers&gt;&#10;        &lt;/multichoice&gt;&#10;    &lt;/questions&gt;&#10;&lt;/questionlist&gt;"/>
  <p:tag name="RESULTS" val="1.  Identify the conic.    $$ 2  36 −  $$ 2  25 =1[;crlf;]24[;]32[;]24[;]False[;]21[;][;crlf;]2.875[;]3[;]0.330718913883074[;]0.109375[;crlf;]0[;]-1[;]parabola1[;]parabola[;][;crlf;]3[;]-1[;]ellipse2[;]ellipse[;][;crlf;]21[;]1[;]hyperbola3[;]hyperbola[;][;crlf;]0[;]-1[;]circle4[;]circle[;]"/>
  <p:tag name="LIVECHARTING" val="False"/>
  <p:tag name="AUTOOPENPOLL" val="True"/>
  <p:tag name="AUTOFORMATCHART" val="True"/>
  <p:tag name="HASRESULTS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26C782AF4834482AA3A771EF84C40D1"/>
  <p:tag name="SLIDETYPE" val="MVP"/>
  <p:tag name="ACCUMULATEPOINTS" val="True"/>
  <p:tag name="SLIDEORDER" val="2"/>
  <p:tag name="SLIDEGUID" val="D21CDFFB5A0748C4BFD457E02829BCFE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TeamMVPSlid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DB6F3F7D61D464886CC14488521039C"/>
  <p:tag name="SLIDEID" val="3DB6F3F7D61D464886CC14488521039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Simplify the expression.  15       –       5x (x2-9)           (x2-9)"/>
  <p:tag name="ANSWERSALIAS" val="5/(x+3)|smicln|-5/(x-3)|smicln|(15-5x)/(x2-9)|smicln|-5/(x+3)"/>
  <p:tag name="RESTORECOUNTDOWNTIMER" val="False"/>
  <p:tag name="COUNTDOWNSECONDS" val="10"/>
  <p:tag name="RESPONSESGATHERED" val="False"/>
  <p:tag name="ANONYMOUSTEMP" val="False"/>
  <p:tag name="VALUES" val="0|smicln|0|smicln|0|smicln|Correct"/>
  <p:tag name="TYPE" val="MultiChoiceSlide"/>
  <p:tag name="TPQUESTIONXML" val="﻿&lt;?xml version=&quot;1.0&quot; encoding=&quot;utf-8&quot;?&gt;&#10;&lt;questionlist&gt;&#10;    &lt;properties&gt;&#10;        &lt;guid&gt;B758A03FD8B347908A9475BD733B78BD&lt;/guid&gt;&#10;        &lt;description /&gt;&#10;        &lt;date&gt;3/1/2018 2:38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0D0F374525D4F78BC150B966411DAE3&lt;/guid&gt;&#10;            &lt;repollguid&gt;256A99408879423D97C5C78D970F9D2F&lt;/repollguid&gt;&#10;            &lt;sourceid&gt;084D714AB6024916925DABFFA57210D8&lt;/sourceid&gt;&#10;            &lt;questiontext&gt;Simplify the expression.        15  $$ 2 −9  -  5$$  $$ 2 −9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0EA2785BEF6E4936BDED9B4BF97EA2D6&lt;/guid&gt;&#10;                    &lt;answertext&gt; 5 $$+3  &lt;/answertext&gt;&#10;                    &lt;valuetype&gt;-1&lt;/valuetype&gt;&#10;                &lt;/answer&gt;&#10;                &lt;answer&gt;&#10;                    &lt;guid&gt;EFB565FB871B4F44BCBDA9D91F836A02&lt;/guid&gt;&#10;                    &lt;answertext&gt; −5 $$−3  &lt;/answertext&gt;&#10;                    &lt;valuetype&gt;-1&lt;/valuetype&gt;&#10;                &lt;/answer&gt;&#10;                &lt;answer&gt;&#10;                    &lt;guid&gt;96D09B619FDE454EAE96864CC875200A&lt;/guid&gt;&#10;                    &lt;answertext&gt; 15−5$$  $$ 2 −9  &lt;/answertext&gt;&#10;                    &lt;valuetype&gt;-1&lt;/valuetype&gt;&#10;                &lt;/answer&gt;&#10;                &lt;answer&gt;&#10;                    &lt;guid&gt;FA8C7502C3664616B2542EC4D4388138&lt;/guid&gt;&#10;                    &lt;answertext&gt; −5 $$+3 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3"/>
  <p:tag name="FONTSIZE" val="-2"/>
  <p:tag name="BULLETTYPE" val="ppBulletArabicPeriod"/>
  <p:tag name="ANSWERTEXT" val="5/(x+3)&#10;-5/(x-3)&#10;(15-5x)/(x2-9)&#10;-5/(x+3)"/>
  <p:tag name="OLDNUMANSWERS" val="4"/>
  <p:tag name="ZEROBASED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FFE3C810A4D47608BDE8170F2B46245"/>
  <p:tag name="SLIDETYPE" val="S"/>
  <p:tag name="ACCUMULATEPOINTS" val="True"/>
  <p:tag name="SLIDEORDER" val="2"/>
  <p:tag name="SLIDEGUID" val="A79EF9E7C78C4AB1BBA751A19428B0F0"/>
  <p:tag name="DELIMITERS" val="3.1"/>
  <p:tag name="RESPONSESGATHERED" val="False"/>
  <p:tag name="ANONYMOUSTEMP" val="False"/>
  <p:tag name="CORRECTONLY" val="True"/>
  <p:tag name="PARTICIPANTDISPLAY" val="1"/>
  <p:tag name="NUMBERTODISPLAY" val="5"/>
  <p:tag name="SCORECALCULATION" val="1"/>
  <p:tag name="DISPLAYPOINTSLESSTHANONE" val="False"/>
  <p:tag name="TYPE" val="FastestResponderSlid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3"/>
  <p:tag name="FONTSIZE" val="32"/>
  <p:tag name="BULLETTYPE" val="ppBulletArabicPeriod"/>
  <p:tag name="ANSWERTEXT" val="12u11v2&#10;12u28v-15&#10;12u11 / v2&#10;12u28 / v15"/>
  <p:tag name="ZEROBASED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4881AF97A30413EA42E854E4FB43F94"/>
  <p:tag name="SLIDETYPE" val="T"/>
  <p:tag name="ACCUMULATEPOINTS" val="True"/>
  <p:tag name="SLIDEORDER" val="2"/>
  <p:tag name="SLIDEGUID" val="D849E0BCA82B44C790881F0D9604CA3F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CORRECTONLY" val="False"/>
  <p:tag name="DISPLAYPOINTSLESSTHANONE" val="True"/>
  <p:tag name="TYPE" val="TeamLeaderboardSlid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675</Words>
  <Application>Microsoft Office PowerPoint</Application>
  <PresentationFormat>On-screen Show (4:3)</PresentationFormat>
  <Paragraphs>136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Microsoft Graph Chart</vt:lpstr>
      <vt:lpstr>*AAT Clicker Review</vt:lpstr>
      <vt:lpstr>Please select a Team.</vt:lpstr>
      <vt:lpstr>1.  Identify the conic.  y^2/36-x^2/25=1</vt:lpstr>
      <vt:lpstr>Team Scores</vt:lpstr>
      <vt:lpstr>2.  Identify the conic.  x^2/225+y^2/112=1</vt:lpstr>
      <vt:lpstr>Team MVP</vt:lpstr>
      <vt:lpstr>3.  Identify the conic.  x^2/25+y^2/25=1</vt:lpstr>
      <vt:lpstr>4.  Identify the conic.  y= 〖8x〗^2+32x+33</vt:lpstr>
      <vt:lpstr>Participant Scores</vt:lpstr>
      <vt:lpstr>5.  Find the vertex.  x=〖2y〗^2+8y+3</vt:lpstr>
      <vt:lpstr>Fastest Responders (in seconds)</vt:lpstr>
      <vt:lpstr>6.  Find an equation for the conic that satisfies hyperbola with vertices V(0, ±7), &amp; endpoints of conjugate axis (±3,0).</vt:lpstr>
      <vt:lpstr>Team Scores</vt:lpstr>
      <vt:lpstr>7. Find an equation for the conic that satisfies parabola with focus F(-4,0) and directrix x=4.   </vt:lpstr>
      <vt:lpstr>8. Find an equation for the conic that satisfies ellipse with vertices V(0, ±10) and foci F(0, ±5).</vt:lpstr>
      <vt:lpstr>Team MVP</vt:lpstr>
      <vt:lpstr>9.  What is the center and the radius of the circle.  (x-3)^2+(y+4)^2=36</vt:lpstr>
      <vt:lpstr>Participant Scores</vt:lpstr>
      <vt:lpstr>10. Change the polar coordinates to rectangular coordinates.  (-6, 7π/3)</vt:lpstr>
      <vt:lpstr>Team Scores</vt:lpstr>
      <vt:lpstr>11.  Change the rectangular coordinates to polar coordinates with r &gt;0 and 0≤θ≤2π.    (3√3, 3)</vt:lpstr>
      <vt:lpstr>Team MVP</vt:lpstr>
      <vt:lpstr>Find a polar equation that has the same graph as the equation in x and y.            y = 2   </vt:lpstr>
      <vt:lpstr>Fastest Responders (in seconds)</vt:lpstr>
      <vt:lpstr>Team Scores</vt:lpstr>
    </vt:vector>
  </TitlesOfParts>
  <Company>PVCSD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*AAT Clicker Review</dc:title>
  <dc:creator>pv</dc:creator>
  <cp:lastModifiedBy>Administrator</cp:lastModifiedBy>
  <cp:revision>35</cp:revision>
  <dcterms:created xsi:type="dcterms:W3CDTF">2011-08-23T17:45:19Z</dcterms:created>
  <dcterms:modified xsi:type="dcterms:W3CDTF">2018-05-22T13:29:16Z</dcterms:modified>
</cp:coreProperties>
</file>