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267" r:id="rId3"/>
    <p:sldId id="257" r:id="rId4"/>
    <p:sldId id="268" r:id="rId5"/>
    <p:sldId id="258" r:id="rId6"/>
    <p:sldId id="269" r:id="rId7"/>
    <p:sldId id="259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64" r:id="rId16"/>
    <p:sldId id="275" r:id="rId17"/>
    <p:sldId id="265" r:id="rId18"/>
    <p:sldId id="276" r:id="rId19"/>
    <p:sldId id="266" r:id="rId20"/>
    <p:sldId id="278" r:id="rId21"/>
    <p:sldId id="279" r:id="rId22"/>
    <p:sldId id="280" r:id="rId23"/>
    <p:sldId id="281" r:id="rId24"/>
    <p:sldId id="282" r:id="rId25"/>
    <p:sldId id="284" r:id="rId26"/>
    <p:sldId id="283" r:id="rId27"/>
    <p:sldId id="287" r:id="rId28"/>
    <p:sldId id="285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B747E7-BDAA-43B7-A5F4-A7E2A8205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4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CBAFFD-C163-46BB-9C24-5DF8D8FAA2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4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CD5FA-1FB9-463B-BF24-E1BCB97554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8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DE9A20-E653-41DA-9E1C-F542B6B075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77D7E-63B1-4CBF-8B67-29C5252247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2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C1B96-6C9F-453E-8A6E-FDCAF1CACC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8C0C72-D27A-4EE1-A836-3D273656D0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1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DDCFA-CB42-4A96-9359-ED2657F3FB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0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FE1117-4E49-4A6F-829A-1B8793D49B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11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8B4AD-8EF7-4E2F-943B-778710A7EC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72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E4351-3A90-4568-AACA-0629E0F58D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838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04753-1CB3-4E82-9E5A-DB62F0DC91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09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E20D3E8-83A5-493C-93D8-9DE9F59F7F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36.xml"/><Relationship Id="rId7" Type="http://schemas.openxmlformats.org/officeDocument/2006/relationships/tags" Target="../tags/tag40.xml"/><Relationship Id="rId12" Type="http://schemas.openxmlformats.org/officeDocument/2006/relationships/image" Target="../media/image2.png"/><Relationship Id="rId2" Type="http://schemas.openxmlformats.org/officeDocument/2006/relationships/tags" Target="../tags/tag35.xml"/><Relationship Id="rId1" Type="http://schemas.openxmlformats.org/officeDocument/2006/relationships/vmlDrawing" Target="../drawings/vmlDrawing6.vml"/><Relationship Id="rId6" Type="http://schemas.openxmlformats.org/officeDocument/2006/relationships/tags" Target="../tags/tag39.xml"/><Relationship Id="rId11" Type="http://schemas.openxmlformats.org/officeDocument/2006/relationships/image" Target="../media/image8.emf"/><Relationship Id="rId5" Type="http://schemas.openxmlformats.org/officeDocument/2006/relationships/tags" Target="../tags/tag38.xml"/><Relationship Id="rId10" Type="http://schemas.openxmlformats.org/officeDocument/2006/relationships/oleObject" Target="../embeddings/oleObject6.bin"/><Relationship Id="rId4" Type="http://schemas.openxmlformats.org/officeDocument/2006/relationships/tags" Target="../tags/tag37.xml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43.xml"/><Relationship Id="rId7" Type="http://schemas.openxmlformats.org/officeDocument/2006/relationships/tags" Target="../tags/tag47.xml"/><Relationship Id="rId12" Type="http://schemas.openxmlformats.org/officeDocument/2006/relationships/image" Target="../media/image2.png"/><Relationship Id="rId2" Type="http://schemas.openxmlformats.org/officeDocument/2006/relationships/tags" Target="../tags/tag42.xml"/><Relationship Id="rId1" Type="http://schemas.openxmlformats.org/officeDocument/2006/relationships/vmlDrawing" Target="../drawings/vmlDrawing7.vml"/><Relationship Id="rId6" Type="http://schemas.openxmlformats.org/officeDocument/2006/relationships/tags" Target="../tags/tag46.xml"/><Relationship Id="rId11" Type="http://schemas.openxmlformats.org/officeDocument/2006/relationships/image" Target="../media/image9.emf"/><Relationship Id="rId5" Type="http://schemas.openxmlformats.org/officeDocument/2006/relationships/tags" Target="../tags/tag45.xml"/><Relationship Id="rId10" Type="http://schemas.openxmlformats.org/officeDocument/2006/relationships/oleObject" Target="../embeddings/oleObject7.bin"/><Relationship Id="rId4" Type="http://schemas.openxmlformats.org/officeDocument/2006/relationships/tags" Target="../tags/tag44.xml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12" Type="http://schemas.openxmlformats.org/officeDocument/2006/relationships/image" Target="../media/image2.png"/><Relationship Id="rId2" Type="http://schemas.openxmlformats.org/officeDocument/2006/relationships/tags" Target="../tags/tag49.xml"/><Relationship Id="rId1" Type="http://schemas.openxmlformats.org/officeDocument/2006/relationships/vmlDrawing" Target="../drawings/vmlDrawing8.vml"/><Relationship Id="rId6" Type="http://schemas.openxmlformats.org/officeDocument/2006/relationships/tags" Target="../tags/tag53.xml"/><Relationship Id="rId11" Type="http://schemas.openxmlformats.org/officeDocument/2006/relationships/image" Target="../media/image10.emf"/><Relationship Id="rId5" Type="http://schemas.openxmlformats.org/officeDocument/2006/relationships/tags" Target="../tags/tag52.xml"/><Relationship Id="rId10" Type="http://schemas.openxmlformats.org/officeDocument/2006/relationships/oleObject" Target="../embeddings/oleObject8.bin"/><Relationship Id="rId4" Type="http://schemas.openxmlformats.org/officeDocument/2006/relationships/tags" Target="../tags/tag51.xml"/><Relationship Id="rId9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image" Target="../media/image2.png"/><Relationship Id="rId2" Type="http://schemas.openxmlformats.org/officeDocument/2006/relationships/tags" Target="../tags/tag55.xml"/><Relationship Id="rId1" Type="http://schemas.openxmlformats.org/officeDocument/2006/relationships/vmlDrawing" Target="../drawings/vmlDrawing9.vml"/><Relationship Id="rId6" Type="http://schemas.openxmlformats.org/officeDocument/2006/relationships/tags" Target="../tags/tag59.xml"/><Relationship Id="rId11" Type="http://schemas.openxmlformats.org/officeDocument/2006/relationships/image" Target="../media/image12.emf"/><Relationship Id="rId5" Type="http://schemas.openxmlformats.org/officeDocument/2006/relationships/tags" Target="../tags/tag58.xml"/><Relationship Id="rId10" Type="http://schemas.openxmlformats.org/officeDocument/2006/relationships/oleObject" Target="../embeddings/oleObject9.bin"/><Relationship Id="rId4" Type="http://schemas.openxmlformats.org/officeDocument/2006/relationships/tags" Target="../tags/tag57.xml"/><Relationship Id="rId9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63.xml"/><Relationship Id="rId7" Type="http://schemas.openxmlformats.org/officeDocument/2006/relationships/tags" Target="../tags/tag67.xml"/><Relationship Id="rId12" Type="http://schemas.openxmlformats.org/officeDocument/2006/relationships/image" Target="../media/image2.png"/><Relationship Id="rId2" Type="http://schemas.openxmlformats.org/officeDocument/2006/relationships/tags" Target="../tags/tag62.xml"/><Relationship Id="rId1" Type="http://schemas.openxmlformats.org/officeDocument/2006/relationships/vmlDrawing" Target="../drawings/vmlDrawing10.vml"/><Relationship Id="rId6" Type="http://schemas.openxmlformats.org/officeDocument/2006/relationships/tags" Target="../tags/tag66.xml"/><Relationship Id="rId11" Type="http://schemas.openxmlformats.org/officeDocument/2006/relationships/image" Target="../media/image13.emf"/><Relationship Id="rId5" Type="http://schemas.openxmlformats.org/officeDocument/2006/relationships/tags" Target="../tags/tag65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64.xml"/><Relationship Id="rId9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image" Target="../media/image2.png"/><Relationship Id="rId2" Type="http://schemas.openxmlformats.org/officeDocument/2006/relationships/tags" Target="../tags/tag69.xml"/><Relationship Id="rId1" Type="http://schemas.openxmlformats.org/officeDocument/2006/relationships/vmlDrawing" Target="../drawings/vmlDrawing11.vml"/><Relationship Id="rId6" Type="http://schemas.openxmlformats.org/officeDocument/2006/relationships/tags" Target="../tags/tag73.xml"/><Relationship Id="rId11" Type="http://schemas.openxmlformats.org/officeDocument/2006/relationships/image" Target="../media/image16.emf"/><Relationship Id="rId5" Type="http://schemas.openxmlformats.org/officeDocument/2006/relationships/tags" Target="../tags/tag72.xml"/><Relationship Id="rId10" Type="http://schemas.openxmlformats.org/officeDocument/2006/relationships/oleObject" Target="../embeddings/oleObject11.bin"/><Relationship Id="rId4" Type="http://schemas.openxmlformats.org/officeDocument/2006/relationships/tags" Target="../tags/tag71.xml"/><Relationship Id="rId9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10" Type="http://schemas.openxmlformats.org/officeDocument/2006/relationships/image" Target="../media/image2.png"/><Relationship Id="rId4" Type="http://schemas.openxmlformats.org/officeDocument/2006/relationships/tags" Target="../tags/tag5.xml"/><Relationship Id="rId9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5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vmlDrawing" Target="../drawings/vmlDrawing12.vml"/><Relationship Id="rId6" Type="http://schemas.openxmlformats.org/officeDocument/2006/relationships/tags" Target="../tags/tag80.xml"/><Relationship Id="rId11" Type="http://schemas.openxmlformats.org/officeDocument/2006/relationships/image" Target="../media/image2.png"/><Relationship Id="rId5" Type="http://schemas.openxmlformats.org/officeDocument/2006/relationships/tags" Target="../tags/tag79.xml"/><Relationship Id="rId10" Type="http://schemas.openxmlformats.org/officeDocument/2006/relationships/image" Target="../media/image18.emf"/><Relationship Id="rId4" Type="http://schemas.openxmlformats.org/officeDocument/2006/relationships/tags" Target="../tags/tag78.xml"/><Relationship Id="rId9" Type="http://schemas.openxmlformats.org/officeDocument/2006/relationships/oleObject" Target="../embeddings/oleObject12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vmlDrawing" Target="../drawings/vmlDrawing13.vml"/><Relationship Id="rId6" Type="http://schemas.openxmlformats.org/officeDocument/2006/relationships/tags" Target="../tags/tag87.xml"/><Relationship Id="rId11" Type="http://schemas.openxmlformats.org/officeDocument/2006/relationships/image" Target="../media/image2.png"/><Relationship Id="rId5" Type="http://schemas.openxmlformats.org/officeDocument/2006/relationships/tags" Target="../tags/tag86.xml"/><Relationship Id="rId10" Type="http://schemas.openxmlformats.org/officeDocument/2006/relationships/image" Target="../media/image19.emf"/><Relationship Id="rId4" Type="http://schemas.openxmlformats.org/officeDocument/2006/relationships/tags" Target="../tags/tag85.xml"/><Relationship Id="rId9" Type="http://schemas.openxmlformats.org/officeDocument/2006/relationships/oleObject" Target="../embeddings/oleObject1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92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4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.png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12" Type="http://schemas.openxmlformats.org/officeDocument/2006/relationships/image" Target="../media/image20.emf"/><Relationship Id="rId2" Type="http://schemas.openxmlformats.org/officeDocument/2006/relationships/tags" Target="../tags/tag93.xml"/><Relationship Id="rId1" Type="http://schemas.openxmlformats.org/officeDocument/2006/relationships/vmlDrawing" Target="../drawings/vmlDrawing14.vml"/><Relationship Id="rId6" Type="http://schemas.openxmlformats.org/officeDocument/2006/relationships/tags" Target="../tags/tag97.xml"/><Relationship Id="rId11" Type="http://schemas.openxmlformats.org/officeDocument/2006/relationships/oleObject" Target="../embeddings/oleObject14.bin"/><Relationship Id="rId5" Type="http://schemas.openxmlformats.org/officeDocument/2006/relationships/tags" Target="../tags/tag96.xml"/><Relationship Id="rId10" Type="http://schemas.openxmlformats.org/officeDocument/2006/relationships/image" Target="../media/image22.png"/><Relationship Id="rId4" Type="http://schemas.openxmlformats.org/officeDocument/2006/relationships/tags" Target="../tags/tag95.xml"/><Relationship Id="rId9" Type="http://schemas.openxmlformats.org/officeDocument/2006/relationships/tags" Target="../tags/tag9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.png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image" Target="../media/image21.emf"/><Relationship Id="rId2" Type="http://schemas.openxmlformats.org/officeDocument/2006/relationships/tags" Target="../tags/tag99.xml"/><Relationship Id="rId1" Type="http://schemas.openxmlformats.org/officeDocument/2006/relationships/vmlDrawing" Target="../drawings/vmlDrawing15.vml"/><Relationship Id="rId6" Type="http://schemas.openxmlformats.org/officeDocument/2006/relationships/tags" Target="../tags/tag103.xml"/><Relationship Id="rId11" Type="http://schemas.openxmlformats.org/officeDocument/2006/relationships/oleObject" Target="../embeddings/oleObject15.bin"/><Relationship Id="rId5" Type="http://schemas.openxmlformats.org/officeDocument/2006/relationships/tags" Target="../tags/tag102.xml"/><Relationship Id="rId10" Type="http://schemas.openxmlformats.org/officeDocument/2006/relationships/image" Target="../media/image23.png"/><Relationship Id="rId4" Type="http://schemas.openxmlformats.org/officeDocument/2006/relationships/tags" Target="../tags/tag101.xml"/><Relationship Id="rId9" Type="http://schemas.openxmlformats.org/officeDocument/2006/relationships/tags" Target="../tags/tag10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2.png"/><Relationship Id="rId2" Type="http://schemas.openxmlformats.org/officeDocument/2006/relationships/tags" Target="../tags/tag8.xml"/><Relationship Id="rId1" Type="http://schemas.openxmlformats.org/officeDocument/2006/relationships/vmlDrawing" Target="../drawings/vmlDrawing2.vml"/><Relationship Id="rId6" Type="http://schemas.openxmlformats.org/officeDocument/2006/relationships/tags" Target="../tags/tag12.xml"/><Relationship Id="rId11" Type="http://schemas.openxmlformats.org/officeDocument/2006/relationships/image" Target="../media/image3.emf"/><Relationship Id="rId5" Type="http://schemas.openxmlformats.org/officeDocument/2006/relationships/tags" Target="../tags/tag11.xml"/><Relationship Id="rId10" Type="http://schemas.openxmlformats.org/officeDocument/2006/relationships/oleObject" Target="../embeddings/oleObject2.bin"/><Relationship Id="rId4" Type="http://schemas.openxmlformats.org/officeDocument/2006/relationships/tags" Target="../tags/tag10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2.png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image" Target="../media/image4.emf"/><Relationship Id="rId2" Type="http://schemas.openxmlformats.org/officeDocument/2006/relationships/tags" Target="../tags/tag15.xml"/><Relationship Id="rId1" Type="http://schemas.openxmlformats.org/officeDocument/2006/relationships/vmlDrawing" Target="../drawings/vmlDrawing3.vml"/><Relationship Id="rId6" Type="http://schemas.openxmlformats.org/officeDocument/2006/relationships/tags" Target="../tags/tag19.xml"/><Relationship Id="rId11" Type="http://schemas.openxmlformats.org/officeDocument/2006/relationships/oleObject" Target="../embeddings/oleObject3.bin"/><Relationship Id="rId5" Type="http://schemas.openxmlformats.org/officeDocument/2006/relationships/tags" Target="../tags/tag18.xml"/><Relationship Id="rId10" Type="http://schemas.openxmlformats.org/officeDocument/2006/relationships/image" Target="../media/image5.png"/><Relationship Id="rId4" Type="http://schemas.openxmlformats.org/officeDocument/2006/relationships/tags" Target="../tags/tag17.xml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3.xml"/><Relationship Id="rId7" Type="http://schemas.openxmlformats.org/officeDocument/2006/relationships/tags" Target="../tags/tag27.xml"/><Relationship Id="rId12" Type="http://schemas.openxmlformats.org/officeDocument/2006/relationships/image" Target="../media/image2.png"/><Relationship Id="rId2" Type="http://schemas.openxmlformats.org/officeDocument/2006/relationships/tags" Target="../tags/tag22.xml"/><Relationship Id="rId1" Type="http://schemas.openxmlformats.org/officeDocument/2006/relationships/vmlDrawing" Target="../drawings/vmlDrawing4.vml"/><Relationship Id="rId6" Type="http://schemas.openxmlformats.org/officeDocument/2006/relationships/tags" Target="../tags/tag26.xml"/><Relationship Id="rId11" Type="http://schemas.openxmlformats.org/officeDocument/2006/relationships/image" Target="../media/image6.emf"/><Relationship Id="rId5" Type="http://schemas.openxmlformats.org/officeDocument/2006/relationships/tags" Target="../tags/tag25.xml"/><Relationship Id="rId10" Type="http://schemas.openxmlformats.org/officeDocument/2006/relationships/oleObject" Target="../embeddings/oleObject4.bin"/><Relationship Id="rId4" Type="http://schemas.openxmlformats.org/officeDocument/2006/relationships/tags" Target="../tags/tag24.xml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vmlDrawing" Target="../drawings/vmlDrawing5.vml"/><Relationship Id="rId6" Type="http://schemas.openxmlformats.org/officeDocument/2006/relationships/tags" Target="../tags/tag32.xml"/><Relationship Id="rId11" Type="http://schemas.openxmlformats.org/officeDocument/2006/relationships/image" Target="../media/image2.png"/><Relationship Id="rId5" Type="http://schemas.openxmlformats.org/officeDocument/2006/relationships/tags" Target="../tags/tag31.xml"/><Relationship Id="rId10" Type="http://schemas.openxmlformats.org/officeDocument/2006/relationships/image" Target="../media/image7.emf"/><Relationship Id="rId4" Type="http://schemas.openxmlformats.org/officeDocument/2006/relationships/tags" Target="../tags/tag30.xml"/><Relationship Id="rId9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*AAT</a:t>
            </a:r>
            <a:br>
              <a:rPr lang="en-US"/>
            </a:br>
            <a:r>
              <a:rPr lang="en-US"/>
              <a:t>Clicker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Ch. </a:t>
            </a:r>
            <a:r>
              <a:rPr lang="en-US" smtClean="0"/>
              <a:t>10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6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>
                    <a:cs typeface="Tahoma" charset="0"/>
                  </a:rPr>
                  <a:t>5.  Find the specified term of the arithmetic sequence.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  <a:cs typeface="Tahoma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ahoma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ahoma" charset="0"/>
                          </a:rPr>
                          <m:t>10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  <a:cs typeface="Tahoma" charset="0"/>
                      </a:rPr>
                      <m:t>;    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cs typeface="Tahoma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ahoma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ahoma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  <a:cs typeface="Tahoma" charset="0"/>
                      </a:rPr>
                      <m:t>=1,     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  <a:cs typeface="Tahoma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  <a:cs typeface="Tahoma" charset="0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cs typeface="Tahoma" charset="0"/>
                          </a:rPr>
                          <m:t>18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  <a:cs typeface="Tahoma" charset="0"/>
                      </a:rPr>
                      <m:t>=49</m:t>
                    </m:r>
                  </m:oMath>
                </a14:m>
                <a:endParaRPr lang="en-US" sz="3200" dirty="0">
                  <a:cs typeface="Tahoma" charset="0"/>
                </a:endParaRPr>
              </a:p>
            </p:txBody>
          </p:sp>
        </mc:Choice>
        <mc:Fallback xmlns="">
          <p:sp>
            <p:nvSpPr>
              <p:cNvPr id="11266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26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25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17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31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23</a:t>
            </a:r>
            <a:endParaRPr lang="en-US" dirty="0"/>
          </a:p>
        </p:txBody>
      </p:sp>
      <p:graphicFrame>
        <p:nvGraphicFramePr>
          <p:cNvPr id="1126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16114348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3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2295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2297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2298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0219" y="1770743"/>
            <a:ext cx="292100" cy="292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68" grpId="0"/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Fastest Responders (in seconds)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59780"/>
              </p:ext>
            </p:extLst>
          </p:nvPr>
        </p:nvGraphicFramePr>
        <p:xfrm>
          <a:off x="127000" y="1333500"/>
          <a:ext cx="8890000" cy="539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82286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290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>
                    <a:cs typeface="Tahoma" charset="0"/>
                  </a:rPr>
                  <a:t>6.  Find the sum of the arithmetic sequence.</a:t>
                </a:r>
                <a:br>
                  <a:rPr lang="en-US" sz="3200" dirty="0" smtClean="0">
                    <a:cs typeface="Tahoma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cs typeface="Tahoma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latin typeface="Cambria Math"/>
                              <a:cs typeface="Tahoma" charset="0"/>
                            </a:rPr>
                            <m:t>𝑎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cs typeface="Tahoma" charset="0"/>
                            </a:rPr>
                            <m:t>1</m:t>
                          </m:r>
                        </m:sub>
                      </m:sSub>
                      <m:r>
                        <a:rPr lang="en-US" sz="3200" b="0" i="1" smtClean="0">
                          <a:latin typeface="Cambria Math"/>
                          <a:cs typeface="Tahoma" charset="0"/>
                        </a:rPr>
                        <m:t>=5,     </m:t>
                      </m:r>
                      <m:r>
                        <a:rPr lang="en-US" sz="3200" b="0" i="1" smtClean="0">
                          <a:latin typeface="Cambria Math"/>
                          <a:cs typeface="Tahoma" charset="0"/>
                        </a:rPr>
                        <m:t>𝑑</m:t>
                      </m:r>
                      <m:r>
                        <a:rPr lang="en-US" sz="3200" b="0" i="1" smtClean="0">
                          <a:latin typeface="Cambria Math"/>
                          <a:cs typeface="Tahoma" charset="0"/>
                        </a:rPr>
                        <m:t>=0.1,     </m:t>
                      </m:r>
                      <m:r>
                        <a:rPr lang="en-US" sz="3200" b="0" i="1" smtClean="0">
                          <a:latin typeface="Cambria Math"/>
                          <a:cs typeface="Tahoma" charset="0"/>
                        </a:rPr>
                        <m:t>𝑛</m:t>
                      </m:r>
                      <m:r>
                        <a:rPr lang="en-US" sz="3200" b="0" i="1" smtClean="0">
                          <a:latin typeface="Cambria Math"/>
                          <a:cs typeface="Tahoma" charset="0"/>
                        </a:rPr>
                        <m:t>=40</m:t>
                      </m:r>
                    </m:oMath>
                  </m:oMathPara>
                </a14:m>
                <a:endParaRPr lang="en-US" sz="3200" dirty="0">
                  <a:cs typeface="Tahoma" charset="0"/>
                </a:endParaRPr>
              </a:p>
            </p:txBody>
          </p:sp>
        </mc:Choice>
        <mc:Fallback xmlns="">
          <p:sp>
            <p:nvSpPr>
              <p:cNvPr id="12290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91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smtClean="0"/>
              <a:t>300</a:t>
            </a:r>
            <a:endParaRPr lang="en-US" dirty="0" smtClean="0"/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275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278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305</a:t>
            </a:r>
            <a:endParaRPr lang="en-US" dirty="0"/>
          </a:p>
        </p:txBody>
      </p:sp>
      <p:graphicFrame>
        <p:nvGraphicFramePr>
          <p:cNvPr id="1229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22070812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1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434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434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434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5210" y="28956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2292" grpId="0"/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488483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/>
              <a:t>7.  </a:t>
            </a:r>
            <a:r>
              <a:rPr lang="en-US" sz="3200" dirty="0" smtClean="0"/>
              <a:t>One card is selected from a standard deck of cards.  What is the probability that the card is either a heart or a face card?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339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22276" y="2133600"/>
                <a:ext cx="4114800" cy="4114800"/>
              </a:xfrm>
            </p:spPr>
            <p:txBody>
              <a:bodyPr/>
              <a:lstStyle/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52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b="0" i="1" dirty="0" smtClean="0">
                  <a:latin typeface="Cambria Math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13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52</m:t>
                        </m:r>
                      </m:den>
                    </m:f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52</m:t>
                        </m:r>
                      </m:den>
                    </m:f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14339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22276" y="2133600"/>
                <a:ext cx="4114800" cy="4114800"/>
              </a:xfrm>
              <a:blipFill rotWithShape="1">
                <a:blip r:embed="rId9"/>
                <a:stretch>
                  <a:fillRect l="-3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434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79433302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389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639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639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639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01600" y="31750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4340" grpId="0"/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5362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 fontScale="90000"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8.  Find the fifth term of the geometric sequence.</a:t>
                </a:r>
                <a:br>
                  <a:rPr lang="en-US" sz="3200" dirty="0" smtClean="0"/>
                </a:br>
                <a:r>
                  <a:rPr lang="en-US" sz="3200" dirty="0"/>
                  <a:t>	</a:t>
                </a:r>
                <a:r>
                  <a:rPr lang="en-US" sz="3200" dirty="0" smtClean="0"/>
                  <a:t>		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1, −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3200" b="0" i="1" smtClean="0">
                        <a:latin typeface="Cambria Math"/>
                      </a:rPr>
                      <m:t>, 3, −3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e>
                    </m:rad>
                    <m:r>
                      <a:rPr lang="en-US" sz="3200" b="0" i="1" smtClean="0">
                        <a:latin typeface="Cambria Math"/>
                      </a:rPr>
                      <m:t>,… 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15362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363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3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-3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9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-9</a:t>
            </a:r>
            <a:endParaRPr lang="en-US" dirty="0"/>
          </a:p>
        </p:txBody>
      </p:sp>
      <p:graphicFrame>
        <p:nvGraphicFramePr>
          <p:cNvPr id="1536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159715568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43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843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8441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8442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738" y="28956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5364" grpId="0"/>
      <p:bldP spid="2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582304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/>
              <a:t>9.  </a:t>
            </a:r>
            <a:r>
              <a:rPr lang="en-US" sz="3200" dirty="0" smtClean="0"/>
              <a:t>A random number generator on a computer selects three integers from 1 to 20.  What is the probability that all three numbers are less than or equal to 5?</a:t>
            </a:r>
            <a:r>
              <a:rPr lang="en-US" sz="3200" dirty="0" smtClean="0"/>
              <a:t>   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87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609600" y="2438400"/>
                <a:ext cx="4114800" cy="4114800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AutoNum type="arabicPeriod"/>
                  <a:defRPr/>
                </a:pP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>
                  <a:buFont typeface="Arial" panose="020B0604020202020204" pitchFamily="34" charset="0"/>
                  <a:buAutoNum type="arabicPeriod"/>
                  <a:defRPr/>
                </a:pP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16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>
                  <a:buFont typeface="Arial" panose="020B0604020202020204" pitchFamily="34" charset="0"/>
                  <a:buAutoNum type="arabicPeriod"/>
                  <a:defRPr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457200" indent="-457200">
                  <a:buFont typeface="Arial" panose="020B0604020202020204" pitchFamily="34" charset="0"/>
                  <a:buAutoNum type="arabicPeriod"/>
                  <a:defRPr/>
                </a:pP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256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6387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609600" y="2438400"/>
                <a:ext cx="4114800" cy="4114800"/>
              </a:xfrm>
              <a:blipFill rotWithShape="1">
                <a:blip r:embed="rId9"/>
                <a:stretch>
                  <a:fillRect l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38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22340659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0487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0489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0490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78493" y="3848100"/>
            <a:ext cx="266700" cy="2667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8" grpId="0"/>
      <p:bldP spid="2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Participant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794481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200" dirty="0" smtClean="0"/>
              <a:t>10.  Find the geometric mean of 4 and 8.  </a:t>
            </a:r>
            <a:endParaRPr lang="en-US" sz="3200" baseline="30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411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6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7.5</a:t>
                </a:r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609600" indent="-609600">
                  <a:buFont typeface="Wingdings" pitchFamily="2" charset="2"/>
                  <a:buAutoNum type="arabicPeriod"/>
                  <a:defRPr/>
                </a:pPr>
                <a:r>
                  <a:rPr lang="en-US" dirty="0" smtClean="0"/>
                  <a:t>4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17411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9"/>
                <a:stretch>
                  <a:fillRect l="-3852" t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741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6604673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33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2535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2537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2538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10219" y="3587750"/>
            <a:ext cx="292100" cy="2921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7412" grpId="0"/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Please select a Team.</a:t>
            </a:r>
          </a:p>
        </p:txBody>
      </p:sp>
      <p:sp>
        <p:nvSpPr>
          <p:cNvPr id="18435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1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2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3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Team 5</a:t>
            </a:r>
          </a:p>
        </p:txBody>
      </p:sp>
      <p:graphicFrame>
        <p:nvGraphicFramePr>
          <p:cNvPr id="1843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05467686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Chart" r:id="rId8" imgW="4571910" imgH="5143500" progId="MSGraph.Chart.8">
                  <p:embed followColorScheme="full"/>
                </p:oleObj>
              </mc:Choice>
              <mc:Fallback>
                <p:oleObj name="Chart" r:id="rId8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307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3080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3081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8436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52093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200" dirty="0" smtClean="0"/>
              <a:t>11.  Find P(4,4).</a:t>
            </a:r>
            <a:endParaRPr lang="en-US" sz="3200" u="sng" dirty="0"/>
          </a:p>
        </p:txBody>
      </p:sp>
      <p:sp>
        <p:nvSpPr>
          <p:cNvPr id="35843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4933" y="1600200"/>
            <a:ext cx="4114800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1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16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24</a:t>
            </a:r>
            <a:endParaRPr lang="en-US" dirty="0"/>
          </a:p>
        </p:txBody>
      </p:sp>
      <p:graphicFrame>
        <p:nvGraphicFramePr>
          <p:cNvPr id="3584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0965016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Chart" r:id="rId9" imgW="4571910" imgH="5143500" progId="MSGraph.Chart.8">
                  <p:embed followColorScheme="full"/>
                </p:oleObj>
              </mc:Choice>
              <mc:Fallback>
                <p:oleObj name="Chart" r:id="rId9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1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458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458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458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64647" y="34544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5844" grpId="0"/>
      <p:bldP spid="2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018055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/>
              <a:t>12. Find P(n,1).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</a:t>
            </a:r>
            <a:r>
              <a:rPr lang="en-US" sz="2800" u="sng" dirty="0"/>
              <a:t/>
            </a:r>
            <a:br>
              <a:rPr lang="en-US" sz="2800" u="sng" dirty="0"/>
            </a:br>
            <a:endParaRPr lang="en-US" sz="2800" dirty="0"/>
          </a:p>
        </p:txBody>
      </p:sp>
      <p:sp>
        <p:nvSpPr>
          <p:cNvPr id="37891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905000"/>
            <a:ext cx="4114800" cy="4114800"/>
          </a:xfrm>
        </p:spPr>
        <p:txBody>
          <a:bodyPr/>
          <a:lstStyle/>
          <a:p>
            <a:pPr marL="457200" indent="-457200" eaLnBrk="1" hangingPunct="1">
              <a:buAutoNum type="arabicPeriod"/>
              <a:defRPr/>
            </a:pPr>
            <a:r>
              <a:rPr lang="en-US" dirty="0" smtClean="0"/>
              <a:t>1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dirty="0" smtClean="0"/>
              <a:t>n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dirty="0" smtClean="0"/>
              <a:t>0</a:t>
            </a:r>
          </a:p>
          <a:p>
            <a:pPr marL="457200" indent="-457200" eaLnBrk="1" hangingPunct="1">
              <a:buAutoNum type="arabicPeriod"/>
              <a:defRPr/>
            </a:pPr>
            <a:r>
              <a:rPr lang="en-US" dirty="0"/>
              <a:t>n</a:t>
            </a:r>
            <a:r>
              <a:rPr lang="en-US" dirty="0" smtClean="0"/>
              <a:t>-1</a:t>
            </a:r>
          </a:p>
          <a:p>
            <a:pPr marL="457200" indent="-457200" eaLnBrk="1" hangingPunct="1">
              <a:buAutoNum type="arabicPeriod"/>
              <a:defRPr/>
            </a:pPr>
            <a:endParaRPr lang="en-US" sz="2000" dirty="0"/>
          </a:p>
        </p:txBody>
      </p:sp>
      <p:graphicFrame>
        <p:nvGraphicFramePr>
          <p:cNvPr id="37892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92061246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3" name="Chart" r:id="rId9" imgW="4571910" imgH="5143500" progId="MSGraph.Chart.8">
                  <p:embed followColorScheme="full"/>
                </p:oleObj>
              </mc:Choice>
              <mc:Fallback>
                <p:oleObj name="Chart" r:id="rId9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629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663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663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663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348" y="26416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7892" grpId="0"/>
      <p:bldP spid="2" grpId="0" animBg="1"/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Fastest Responders (in seconds)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01798"/>
              </p:ext>
            </p:extLst>
          </p:nvPr>
        </p:nvGraphicFramePr>
        <p:xfrm>
          <a:off x="127000" y="1333500"/>
          <a:ext cx="8890000" cy="5394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822863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Seconds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57146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 marT="45715" marB="45715"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54000"/>
            <a:ext cx="8229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dirty="0" smtClean="0"/>
              <a:t>13.  Two dice are tossed, one after the other. </a:t>
            </a:r>
            <a:r>
              <a:rPr lang="en-US" sz="3200" dirty="0" smtClean="0"/>
              <a:t>List </a:t>
            </a:r>
            <a:r>
              <a:rPr lang="en-US" sz="3200" dirty="0" smtClean="0"/>
              <a:t>the number of different ways the sum of the dots can equal 9.</a:t>
            </a:r>
            <a:endParaRPr lang="en-US" sz="3200" dirty="0"/>
          </a:p>
        </p:txBody>
      </p:sp>
      <p:sp>
        <p:nvSpPr>
          <p:cNvPr id="40963" name="TPAnswers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3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4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 smtClean="0"/>
              <a:t>5</a:t>
            </a: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en-US" dirty="0"/>
              <a:t>6</a:t>
            </a:r>
          </a:p>
        </p:txBody>
      </p:sp>
      <p:sp>
        <p:nvSpPr>
          <p:cNvPr id="4" name="CAI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9764" y="22860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PQuestion"/>
          <p:cNvSpPr>
            <a:spLocks noGrp="1" noChangeArrowheads="1"/>
          </p:cNvSpPr>
          <p:nvPr>
            <p:ph type="title"/>
          </p:nvPr>
        </p:nvSpPr>
        <p:spPr>
          <a:xfrm>
            <a:off x="349250" y="762000"/>
            <a:ext cx="8229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dirty="0" smtClean="0"/>
              <a:t>14.  An ice cream parlor stocks 31 different flavors and advertises that it serves almost 4500 different triple scoop cones, with each scoop being a different flavor.  How was this number obtained?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</a:t>
            </a:r>
            <a:endParaRPr lang="en-US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2286000"/>
                <a:ext cx="4876800" cy="4114800"/>
              </a:xfrm>
            </p:spPr>
            <p:txBody>
              <a:bodyPr/>
              <a:lstStyle/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sz="2800" dirty="0" smtClean="0"/>
                  <a:t>P(31,3)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sz="2800" dirty="0" smtClean="0"/>
                  <a:t>C(31,3)</a:t>
                </a:r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r>
                  <a:rPr lang="en-US" sz="2800" dirty="0" smtClean="0"/>
                  <a:t>31!</a:t>
                </a:r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 smtClean="0"/>
                  <a:t>4.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𝑃</m:t>
                        </m:r>
                        <m:r>
                          <a:rPr lang="en-US" sz="2800" b="0" i="1" smtClean="0">
                            <a:latin typeface="Cambria Math"/>
                          </a:rPr>
                          <m:t>(31,3)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31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endParaRPr lang="en-US" sz="2800" dirty="0"/>
              </a:p>
            </p:txBody>
          </p:sp>
        </mc:Choice>
        <mc:Fallback xmlns="">
          <p:sp>
            <p:nvSpPr>
              <p:cNvPr id="39939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9"/>
                </p:custDataLst>
              </p:nvPr>
            </p:nvSpPr>
            <p:spPr>
              <a:xfrm>
                <a:off x="457200" y="2286000"/>
                <a:ext cx="4876800" cy="4114800"/>
              </a:xfrm>
              <a:blipFill rotWithShape="1">
                <a:blip r:embed="rId10"/>
                <a:stretch>
                  <a:fillRect l="-2500" t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94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07583264"/>
              </p:ext>
            </p:extLst>
          </p:nvPr>
        </p:nvGraphicFramePr>
        <p:xfrm>
          <a:off x="4561114" y="1620157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name="Chart" r:id="rId11" imgW="4571910" imgH="5143500" progId="MSGraph.Chart.8">
                  <p:embed followColorScheme="full"/>
                </p:oleObj>
              </mc:Choice>
              <mc:Fallback>
                <p:oleObj name="Chart" r:id="rId11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114" y="1620157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970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970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079" y="28956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9940" grpId="0"/>
      <p:bldP spid="2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PQuestion"/>
          <p:cNvSpPr>
            <a:spLocks noGrp="1" noChangeArrowheads="1"/>
          </p:cNvSpPr>
          <p:nvPr>
            <p:ph type="title"/>
          </p:nvPr>
        </p:nvSpPr>
        <p:spPr>
          <a:xfrm>
            <a:off x="349250" y="762000"/>
            <a:ext cx="8229600" cy="1371600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2800" dirty="0" smtClean="0"/>
              <a:t>15.  Three dice are tossed.  Find the probability that all dice show the same number of dots.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  </a:t>
            </a:r>
            <a:endParaRPr lang="en-US" sz="28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939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2286000"/>
                <a:ext cx="4876800" cy="4114800"/>
              </a:xfrm>
            </p:spPr>
            <p:txBody>
              <a:bodyPr/>
              <a:lstStyle/>
              <a:p>
                <a:pPr marL="0" indent="0" eaLnBrk="1" hangingPunct="1">
                  <a:buNone/>
                  <a:defRPr/>
                </a:pPr>
                <a:r>
                  <a:rPr lang="en-US" sz="2800" dirty="0"/>
                  <a:t>1</a:t>
                </a:r>
                <a:r>
                  <a:rPr lang="en-US" sz="2800" dirty="0" smtClean="0"/>
                  <a:t>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18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 smtClean="0"/>
                  <a:t>2.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36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 smtClean="0"/>
                  <a:t>3.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216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0" indent="0" eaLnBrk="1" hangingPunct="1">
                  <a:buNone/>
                  <a:defRPr/>
                </a:pPr>
                <a:r>
                  <a:rPr lang="en-US" sz="2800" dirty="0" smtClean="0"/>
                  <a:t>4.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800" dirty="0" smtClean="0"/>
              </a:p>
              <a:p>
                <a:pPr marL="609600" indent="-609600" eaLnBrk="1" hangingPunct="1">
                  <a:buFont typeface="Wingdings" pitchFamily="2" charset="2"/>
                  <a:buAutoNum type="arabicPeriod"/>
                  <a:defRPr/>
                </a:pPr>
                <a:endParaRPr lang="en-US" sz="2800" dirty="0"/>
              </a:p>
            </p:txBody>
          </p:sp>
        </mc:Choice>
        <mc:Fallback xmlns="">
          <p:sp>
            <p:nvSpPr>
              <p:cNvPr id="39939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9"/>
                </p:custDataLst>
              </p:nvPr>
            </p:nvSpPr>
            <p:spPr>
              <a:xfrm>
                <a:off x="457200" y="2286000"/>
                <a:ext cx="4876800" cy="4114800"/>
              </a:xfrm>
              <a:blipFill rotWithShape="1">
                <a:blip r:embed="rId10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94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80381584"/>
              </p:ext>
            </p:extLst>
          </p:nvPr>
        </p:nvGraphicFramePr>
        <p:xfrm>
          <a:off x="4561114" y="1620157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9" name="Chart" r:id="rId11" imgW="4571910" imgH="5143500" progId="MSGraph.Chart.8">
                  <p:embed followColorScheme="full"/>
                </p:oleObj>
              </mc:Choice>
              <mc:Fallback>
                <p:oleObj name="Chart" r:id="rId11" imgW="4571910" imgH="51435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114" y="1620157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9701" name="ResponseGrid" descr="responsegrid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2970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2970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2970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5079" y="3962400"/>
            <a:ext cx="3048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1663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9940" grpId="0"/>
      <p:bldP spid="2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78323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46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1.  Find the fourth term of the sequence.</a:t>
                </a:r>
                <a:br>
                  <a:rPr lang="en-US" sz="3200" dirty="0" smtClean="0"/>
                </a:br>
                <a:r>
                  <a:rPr lang="en-US" sz="3200" dirty="0" smtClean="0"/>
                  <a:t>			{4+(0.1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sz="3200" b="0" i="0" smtClean="0">
                        <a:latin typeface="Cambria Math"/>
                      </a:rPr>
                      <m:t>}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6146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47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smtClean="0"/>
              <a:t>4.001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4.0001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4.00001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smtClean="0"/>
              <a:t>4.000001</a:t>
            </a:r>
            <a:endParaRPr lang="en-US" baseline="30000" dirty="0"/>
          </a:p>
        </p:txBody>
      </p:sp>
      <p:graphicFrame>
        <p:nvGraphicFramePr>
          <p:cNvPr id="6148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15855070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1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4103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4105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4106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457" y="22860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148" grpId="0"/>
      <p:bldP spid="2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712808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194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>
                <a:normAutofit/>
              </a:bodyPr>
              <a:lstStyle/>
              <a:p>
                <a:pPr algn="l" eaLnBrk="1" hangingPunct="1">
                  <a:defRPr/>
                </a:pPr>
                <a:r>
                  <a:rPr lang="en-US" sz="3200" dirty="0" smtClean="0"/>
                  <a:t>2.  Find the fifth term of the recursively defined infinite sequence.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=3;          </m:t>
                    </m:r>
                    <m:sSub>
                      <m:sSub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8194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 t="-4444" r="-148"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PAnswers"/>
              <p:cNvSpPr>
                <a:spLocks noGrp="1" noChangeArrowheads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</p:spPr>
            <p:txBody>
              <a:bodyPr/>
              <a:lstStyle/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i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b="0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3</a:t>
                </a:r>
                <a:endParaRPr lang="en-US" dirty="0" smtClean="0"/>
              </a:p>
              <a:p>
                <a:pPr marL="514350" indent="-514350">
                  <a:buFont typeface="Arial" panose="020B0604020202020204" pitchFamily="34" charset="0"/>
                  <a:buAutoNum type="arabicPeriod"/>
                  <a:defRPr/>
                </a:pPr>
                <a:r>
                  <a:rPr lang="en-US" dirty="0" smtClean="0"/>
                  <a:t>4</a:t>
                </a:r>
                <a:endParaRPr lang="en-US" dirty="0"/>
              </a:p>
            </p:txBody>
          </p:sp>
        </mc:Choice>
        <mc:Fallback>
          <p:sp>
            <p:nvSpPr>
              <p:cNvPr id="8195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  <p:custDataLst>
                  <p:tags r:id="rId3"/>
                </p:custDataLst>
              </p:nvPr>
            </p:nvSpPr>
            <p:spPr>
              <a:xfrm>
                <a:off x="457200" y="1600200"/>
                <a:ext cx="4114800" cy="4114800"/>
              </a:xfrm>
              <a:blipFill rotWithShape="1">
                <a:blip r:embed="rId10"/>
                <a:stretch>
                  <a:fillRect l="-3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196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52427053"/>
              </p:ext>
            </p:extLst>
          </p:nvPr>
        </p:nvGraphicFramePr>
        <p:xfrm>
          <a:off x="4572000" y="17145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Chart" r:id="rId11" imgW="4571910" imgH="5143500" progId="MSGraph.Chart.8">
                  <p:embed followColorScheme="full"/>
                </p:oleObj>
              </mc:Choice>
              <mc:Fallback>
                <p:oleObj name="Chart" r:id="rId11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145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9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6151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153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6154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90" y="33528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8196" grpId="0"/>
      <p:bldP spid="2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Team MVP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935148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810000"/>
                <a:gridCol w="3810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Team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TPQuestion"/>
              <p:cNvSpPr>
                <a:spLocks noGrp="1" noChangeArrowheads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</p:spPr>
            <p:txBody>
              <a:bodyPr/>
              <a:lstStyle/>
              <a:p>
                <a:pPr algn="l">
                  <a:defRPr/>
                </a:pPr>
                <a:r>
                  <a:rPr lang="en-US" sz="3200" dirty="0" smtClean="0"/>
                  <a:t>3.</a:t>
                </a:r>
                <a:r>
                  <a:rPr lang="en-US" dirty="0" smtClean="0"/>
                  <a:t> </a:t>
                </a:r>
                <a:r>
                  <a:rPr lang="en-US" sz="3200" dirty="0" smtClean="0"/>
                  <a:t>Find the sum.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/>
                          </a:rPr>
                          <m:t>𝑘</m:t>
                        </m:r>
                        <m:r>
                          <a:rPr lang="en-US" sz="32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3200" b="0" i="1" smtClean="0">
                            <a:latin typeface="Cambria Math"/>
                          </a:rPr>
                          <m:t>4</m:t>
                        </m:r>
                      </m:sup>
                      <m:e>
                        <m:r>
                          <a:rPr lang="en-US" sz="3200" b="0" i="1" smtClean="0">
                            <a:latin typeface="Cambria Math"/>
                          </a:rPr>
                          <m:t>3(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/>
                          </a:rPr>
                          <m:t>)</m:t>
                        </m:r>
                      </m:e>
                    </m:nary>
                  </m:oMath>
                </a14:m>
                <a:endParaRPr lang="en-US" sz="3200" baseline="30000" dirty="0"/>
              </a:p>
            </p:txBody>
          </p:sp>
        </mc:Choice>
        <mc:Fallback xmlns="">
          <p:sp>
            <p:nvSpPr>
              <p:cNvPr id="9218" name="TPQues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1371600"/>
              </a:xfrm>
              <a:blipFill rotWithShape="1">
                <a:blip r:embed="rId9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19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90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91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92</a:t>
            </a:r>
          </a:p>
          <a:p>
            <a:pPr marL="609600" indent="-609600">
              <a:buFont typeface="Wingdings" pitchFamily="2" charset="2"/>
              <a:buAutoNum type="arabicPeriod"/>
              <a:defRPr/>
            </a:pPr>
            <a:r>
              <a:rPr lang="en-US" dirty="0" smtClean="0"/>
              <a:t>93</a:t>
            </a:r>
            <a:endParaRPr lang="en-US" dirty="0"/>
          </a:p>
        </p:txBody>
      </p:sp>
      <p:graphicFrame>
        <p:nvGraphicFramePr>
          <p:cNvPr id="9220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35235665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Chart" r:id="rId10" imgW="4571910" imgH="5143500" progId="MSGraph.Chart.8">
                  <p:embed followColorScheme="full"/>
                </p:oleObj>
              </mc:Choice>
              <mc:Fallback>
                <p:oleObj name="Chart" r:id="rId10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7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8199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8201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8202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1105" y="3505200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9220" grpId="0"/>
      <p:bldP spid="2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71600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sz="3200" dirty="0" smtClean="0"/>
              <a:t>4.  Find the tenth term of the arithmetic sequence.    </a:t>
            </a:r>
            <a:r>
              <a:rPr lang="en-US" sz="3200" dirty="0"/>
              <a:t>x</a:t>
            </a:r>
            <a:r>
              <a:rPr lang="en-US" sz="3200" dirty="0" smtClean="0"/>
              <a:t>-8, x-3, x+2, x+7, …</a:t>
            </a:r>
            <a:endParaRPr lang="en-US" sz="3200" dirty="0"/>
          </a:p>
        </p:txBody>
      </p:sp>
      <p:sp>
        <p:nvSpPr>
          <p:cNvPr id="10243" name="TPAnswers"/>
          <p:cNvSpPr>
            <a:spLocks noGrp="1" noChangeArrowheads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600200"/>
            <a:ext cx="4114800" cy="4114800"/>
          </a:xfrm>
        </p:spPr>
        <p:txBody>
          <a:bodyPr/>
          <a:lstStyle/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smtClean="0"/>
              <a:t>x+10</a:t>
            </a:r>
            <a:endParaRPr lang="en-US" dirty="0" smtClean="0"/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/>
              <a:t>x</a:t>
            </a:r>
            <a:r>
              <a:rPr lang="en-US" dirty="0" smtClean="0"/>
              <a:t>+15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x+37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dirty="0" smtClean="0"/>
              <a:t>x+42</a:t>
            </a:r>
          </a:p>
          <a:p>
            <a:pPr marL="514350" indent="-514350">
              <a:buFont typeface="Arial" panose="020B0604020202020204" pitchFamily="34" charset="0"/>
              <a:buAutoNum type="arabicPeriod"/>
              <a:defRPr/>
            </a:pPr>
            <a:r>
              <a:rPr lang="en-US" smtClean="0"/>
              <a:t>x+47</a:t>
            </a:r>
            <a:endParaRPr lang="en-US" dirty="0"/>
          </a:p>
        </p:txBody>
      </p:sp>
      <p:graphicFrame>
        <p:nvGraphicFramePr>
          <p:cNvPr id="1024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11500311"/>
              </p:ext>
            </p:extLst>
          </p:nvPr>
        </p:nvGraphicFramePr>
        <p:xfrm>
          <a:off x="4508500" y="1651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Chart" r:id="rId9" imgW="4571910" imgH="5143500" progId="MSGraph.Chart.8">
                  <p:embed followColorScheme="full"/>
                </p:oleObj>
              </mc:Choice>
              <mc:Fallback>
                <p:oleObj name="Chart" r:id="rId9" imgW="4571910" imgH="5143500" progId="MSGraph.Chart.8">
                  <p:embed followColorScheme="full"/>
                  <p:pic>
                    <p:nvPicPr>
                      <p:cNvPr id="0" name="TPChar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651000"/>
                        <a:ext cx="4572000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45" name="ResponseGrid" descr="responsegrid" hidden="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0" y="4445000"/>
            <a:ext cx="889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PCountdownTrigger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grpSp>
        <p:nvGrpSpPr>
          <p:cNvPr id="10247" name="TPCountdown"/>
          <p:cNvGrpSpPr>
            <a:grpSpLocks/>
          </p:cNvGrpSpPr>
          <p:nvPr>
            <p:custDataLst>
              <p:tags r:id="rId6"/>
            </p:custDataLst>
          </p:nvPr>
        </p:nvGrpSpPr>
        <p:grpSpPr bwMode="auto"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10249" name="CountdownShape"/>
            <p:cNvSpPr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10250" name="CountdownText"/>
            <p:cNvSpPr txBox="1">
              <a:spLocks noChangeArrowheads="1"/>
            </p:cNvSpPr>
            <p:nvPr/>
          </p:nvSpPr>
          <p:spPr bwMode="auto">
            <a:xfrm>
              <a:off x="8318500" y="6032500"/>
              <a:ext cx="635000" cy="635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/>
              <a:r>
                <a:rPr lang="en-US" altLang="en-US" sz="2400" b="1" smtClean="0"/>
                <a:t>10</a:t>
              </a:r>
              <a:endParaRPr lang="en-US" altLang="en-US" sz="2400" b="1"/>
            </a:p>
          </p:txBody>
        </p:sp>
      </p:grpSp>
      <p:sp>
        <p:nvSpPr>
          <p:cNvPr id="6" name="CAI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655" y="2855685"/>
            <a:ext cx="355600" cy="3556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244" grpId="0"/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PLeaderBoardTitle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Participant Scores</a:t>
            </a:r>
          </a:p>
        </p:txBody>
      </p:sp>
      <p:graphicFrame>
        <p:nvGraphicFramePr>
          <p:cNvPr id="2" name="TPLeaderBoard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067317"/>
              </p:ext>
            </p:extLst>
          </p:nvPr>
        </p:nvGraphicFramePr>
        <p:xfrm>
          <a:off x="127000" y="1333500"/>
          <a:ext cx="88900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3048000"/>
                <a:gridCol w="1397000"/>
                <a:gridCol w="3048000"/>
              </a:tblGrid>
              <a:tr h="317500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Points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rgbClr val="000000"/>
                          </a:solidFill>
                        </a:rPr>
                        <a:t>Participant</a:t>
                      </a:r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1.0"/>
  <p:tag name="PPVERSION" val="11.0"/>
  <p:tag name="DELIMITERS" val="3.1"/>
  <p:tag name="SHOWBARVISIBLE" val="True"/>
  <p:tag name="USESECONDARYMONITOR" val="True"/>
  <p:tag name="SAVECSVWITHSESSION" val="True"/>
  <p:tag name="CSVFORMAT" val="0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RACEENDPOINTS" val="100"/>
  <p:tag name="RACERSMAXDISPLAYED" val="5"/>
  <p:tag name="RACEANIMATIONSPEED" val="3"/>
  <p:tag name="SKIPREMAININGRACESLIDES" val="True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1"/>
  <p:tag name="RESETCHARTS" val="True"/>
  <p:tag name="INCLUDENONRESPONDERS" val="False"/>
  <p:tag name="MULTIRESPDIVISOR" val="1"/>
  <p:tag name="INCLUDEPPT" val="True"/>
  <p:tag name="ALLOWUSERFEEDBACK" val="True"/>
  <p:tag name="CORRECTPOINTVALUE" val="1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SHOWFLASHWARNING" val="True"/>
  <p:tag name="ALWAYSOPENPOLL" val="False"/>
  <p:tag name="LUIDIAENABLED" val="False"/>
  <p:tag name="EXPANDSHOWBAR" val="True"/>
  <p:tag name="WASPOLLED" val="2A98790BA7C84A69A1BBA68042823D41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COLORTYPE" val="SCHEME"/>
  <p:tag name="LABELFORMAT" val="1"/>
  <p:tag name="NUMBERFORMAT" val="0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5"/>
  <p:tag name="FONTSIZE" val="28"/>
  <p:tag name="BULLETTYPE" val="ppBulletArabicPeriod"/>
  <p:tag name="ANSWERTEXT" val="(X(3x+5))/(x-2)&#10;(X(3x-5))/(x+2)&#10;(X(3x+5))/((x-2)(x+2)2)&#10;(X2+xy+y2)/(x+y)"/>
  <p:tag name="OLDNUMANSWERS" val="4"/>
  <p:tag name="ZEROBASED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4881AF97A30413EA42E854E4FB43F94"/>
  <p:tag name="SLIDETYPE" val="T"/>
  <p:tag name="ACCUMULATEPOINTS" val="True"/>
  <p:tag name="SLIDEORDER" val="2"/>
  <p:tag name="SLIDEGUID" val="D849E0BCA82B44C790881F0D9604CA3F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TYPE" val="TeamLeaderboardSlide"/>
  <p:tag name="CORRECTONLY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CED25AD8DAAE4AD4A29A1DCDC9BA10FB"/>
  <p:tag name="SLIDETYPE" val="T"/>
  <p:tag name="ACCUMULATEPOINTS" val="True"/>
  <p:tag name="SLIDEORDER" val="2"/>
  <p:tag name="SLIDEGUID" val="37E0AEBDB74C43BF83F941240F4004AB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9FEB26B9D6F41C8B8CDA9C0A12513D9"/>
  <p:tag name="SLIDEID" val="A9FEB26B9D6F41C8B8CDA9C0A12513D9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2.  Simplify (x2yz3)(-2xz2)(x3y-2)"/>
  <p:tag name="ANSWERSALIAS" val="-2x5y-2z6|smicln|-2x6z5 / y|smicln|2x6y-1z5|smicln|-2x7z6 / y2"/>
  <p:tag name="COUNTDOWNSECONDS" val="10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2;2;2;2;2;2;2;2;2;2;4;2;3;2;2;2;2;2;2;4;2;1;4;2;2;2;2;2;"/>
  <p:tag name="CHARTSTRINGSTD" val="1 23 1 3"/>
  <p:tag name="CHARTSTRINGREV" val="3 1 23 1"/>
  <p:tag name="CHARTSTRINGSTDPER" val="0.0357142857142857 0.821428571428571 0.0357142857142857 0.107142857142857"/>
  <p:tag name="CHARTSTRINGREVPER" val="0.107142857142857 0.0357142857142857 0.821428571428571 0.0357142857142857"/>
  <p:tag name="ANONYMOUSTEMP" val="False"/>
  <p:tag name="TYPE" val="MultiChoiceSlide"/>
  <p:tag name="RESULTS" val="2.  Find the fifth term of the recursively defined infinite sequence.       $$ 1 =3;           $$ $$+1 = 1  $$ $$  [;crlf;]24[;]32[;]24[;]False[;]1[;][;crlf;]2.79166666666667[;]3[;]0.575844790045219[;]0.331597222222222[;crlf;]2[;]-1[;] 1 3 1[;] 1 3 [;][;crlf;]1[;]1[;] 1 4 2[;] 1 4 [;][;crlf;]21[;]-1[;]33[;]3[;][;crlf;]0[;]-1[;]4.  44[;]4.  4[;]"/>
  <p:tag name="TPQUESTIONXML" val="﻿&lt;?xml version=&quot;1.0&quot; encoding=&quot;utf-8&quot;?&gt;&#10;&lt;questionlist&gt;&#10;    &lt;properties&gt;&#10;        &lt;guid&gt;D75337C356554D94910E99AF9C9B4C7F&lt;/guid&gt;&#10;        &lt;description /&gt;&#10;        &lt;date&gt;3/1/2018 2:25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69F4250441043E7B5389AE4FC9C651C&lt;/guid&gt;&#10;            &lt;repollguid&gt;1AA392E32A484E919CCCDF5DCA2614CB&lt;/repollguid&gt;&#10;            &lt;sourceid&gt;A634FE7C11EF4CBE974D96C00B5E22DB&lt;/sourceid&gt;&#10;            &lt;questiontext&gt;2.  Find the fifth term of the recursively defined infinite sequence.       $$ 1 =3;           $$ $$+1 = 1  $$ $$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8DE897F5B4B143F9A2410B8AA37D0ED6&lt;/guid&gt;&#10;                    &lt;answertext&gt;  1 3 &lt;/answertext&gt;&#10;                    &lt;valuetype&gt;-1&lt;/valuetype&gt;&#10;                &lt;/answer&gt;&#10;                &lt;answer&gt;&#10;                    &lt;guid&gt;40D90E495C6A47A4A1FF461FC3868426&lt;/guid&gt;&#10;                    &lt;answertext&gt;  1 4 &lt;/answertext&gt;&#10;                    &lt;valuetype&gt;1&lt;/valuetype&gt;&#10;                &lt;/answer&gt;&#10;                &lt;answer&gt;&#10;                    &lt;guid&gt;C0B37732B8AB405A841AB467AD3B9BC6&lt;/guid&gt;&#10;                    &lt;answertext&gt;3&lt;/answertext&gt;&#10;                    &lt;valuetype&gt;-1&lt;/valuetype&gt;&#10;                &lt;/answer&gt;&#10;                &lt;answer&gt;&#10;                    &lt;guid&gt;905B4D5C2C2F4652907C4D3D95FC706E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4"/>
  <p:tag name="FONTSIZE" val="32"/>
  <p:tag name="BULLETTYPE" val="ppBulletArabicPeriod"/>
  <p:tag name="ANSWERTEXT" val="-2x5y-2z6&#10;-2x6z5 / y&#10;2x6y-1z5&#10;-2x7z6 / y2"/>
  <p:tag name="ZEROBASED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88DFC7EAED84513936272732F0B7290"/>
  <p:tag name="SLIDETYPE" val="MVP"/>
  <p:tag name="ACCUMULATEPOINTS" val="True"/>
  <p:tag name="SLIDEORDER" val="2"/>
  <p:tag name="SLIDEGUID" val="4C123B4E8BB94E67B16A6E817B524F12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778222D23E40BBA9DB3B5470B730A0"/>
  <p:tag name="SLIDEID" val="D6778222D23E40BBA9DB3B5470B730A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3.  Simplify ((3x5y4)/(x0y-3))2"/>
  <p:tag name="ANSWERSALIAS" val="3x7y5|smicln|9x10y8|smicln|9x10y14|smicln|3x10y14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4;3;3;3;3;3;3;3;3;2;3;2;3;3;3;3;3;3;3;3;3;3;3;3;3;3;3;3;"/>
  <p:tag name="CHARTSTRINGSTD" val="0 2 25 1"/>
  <p:tag name="CHARTSTRINGREV" val="1 25 2 0"/>
  <p:tag name="CHARTSTRINGSTDPER" val="0 0.0714285714285714 0.892857142857143 0.0357142857142857"/>
  <p:tag name="CHARTSTRINGREVPER" val="0.0357142857142857 0.892857142857143 0.0714285714285714 0"/>
  <p:tag name="ANONYMOUSTEMP" val="False"/>
  <p:tag name="TYPE" val="MultiChoiceSlide"/>
  <p:tag name="TPQUESTIONXML" val="﻿&lt;?xml version=&quot;1.0&quot; encoding=&quot;utf-8&quot;?&gt;&#10;&lt;questionlist&gt;&#10;    &lt;properties&gt;&#10;        &lt;guid&gt;B9D0D8C714A147D6892C7C0897CC2190&lt;/guid&gt;&#10;        &lt;description /&gt;&#10;        &lt;date&gt;3/1/2018 3:08:0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4BCF8832B514E06AEA0D6A0C02C18EC&lt;/guid&gt;&#10;            &lt;repollguid&gt;C957FEDF30CA4724B8FA95CADB6BDA01&lt;/repollguid&gt;&#10;            &lt;sourceid&gt;1E22BEA198F24B9EA7F7341F3921C319&lt;/sourceid&gt;&#10;            &lt;questiontext&gt;3. Find the sum.   $$=0 4 3( 2 $$ )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7DDE2E2E99F49CA8B685B90652E244A&lt;/guid&gt;&#10;                    &lt;answertext&gt;90&lt;/answertext&gt;&#10;                    &lt;valuetype&gt;-1&lt;/valuetype&gt;&#10;                &lt;/answer&gt;&#10;                &lt;answer&gt;&#10;                    &lt;guid&gt;371834CC1B44458E93E759C5BB87D61C&lt;/guid&gt;&#10;                    &lt;answertext&gt;91&lt;/answertext&gt;&#10;                    &lt;valuetype&gt;-1&lt;/valuetype&gt;&#10;                &lt;/answer&gt;&#10;                &lt;answer&gt;&#10;                    &lt;guid&gt;2647737597D74352954F32E8CAC1F52F&lt;/guid&gt;&#10;                    &lt;answertext&gt;92&lt;/answertext&gt;&#10;                    &lt;valuetype&gt;1&lt;/valuetype&gt;&#10;                &lt;/answer&gt;&#10;                &lt;answer&gt;&#10;                    &lt;guid&gt;C8EECFC4EC164D7CA6EFB90EC439CE15&lt;/guid&gt;&#10;                    &lt;answertext&gt;93&lt;/answertext&gt;&#10;                    &lt;valuetype&gt;-1&lt;/valuetype&gt;&#10;                &lt;/answer&gt;&#10;            &lt;/answers&gt;&#10;        &lt;/multichoice&gt;&#10;    &lt;/questions&gt;&#10;&lt;/questionlist&gt;"/>
  <p:tag name="RESULTS" val="3. Find the sum.   $$=0 4 3( 2 $$ ) [;crlf;]23[;]32[;]23[;]False[;]0[;][;crlf;]3.73913043478261[;]4[;]0.845314004140156[;]0.714555765595463[;crlf;]2[;]-1[;]901[;]90[;][;crlf;]0[;]-1[;]912[;]91[;][;crlf;]0[;]1[;]923[;]92[;][;crlf;]21[;]-1[;]934[;]93[;]"/>
  <p:tag name="HASRESULTS" val="False"/>
  <p:tag name="LIVECHARTING" val="False"/>
  <p:tag name="AUTOOPENPOLL" val="True"/>
  <p:tag name="AUTOFORMATCHART" val="Tru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1"/>
  <p:tag name="FONTSIZE" val="32"/>
  <p:tag name="BULLETTYPE" val="ppBulletArabicPeriod"/>
  <p:tag name="ANSWERTEXT" val="3x7y5&#10;9x10y8&#10;9x10y14&#10;3x10y14"/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519631149094493A3B6AF62501D714B"/>
  <p:tag name="SLIDEID" val="D519631149094493A3B6AF62501D714B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4.  Simplify ((-8x3)/(y-6))2/3"/>
  <p:tag name="COUNTDOWNSECONDS" val="10"/>
  <p:tag name="ANSWERSALIAS" val="-2x2y6|smicln|4x2y4|smicln|-8x3y6|smicln|-4x2y4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2;2;2;4;2;2;2;2;2;2;4;2;2;2;4;2;1;2;2;2;2;4;2;2;2;4;2;4;"/>
  <p:tag name="CHARTSTRINGSTD" val="1 21 0 6"/>
  <p:tag name="CHARTSTRINGREV" val="6 0 21 1"/>
  <p:tag name="CHARTSTRINGSTDPER" val="0.0357142857142857 0.75 0 0.214285714285714"/>
  <p:tag name="CHARTSTRINGREVPER" val="0.214285714285714 0 0.75 0.035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7563FBAAEE8E4A2E826FE55BACCFC866&lt;/guid&gt;&#10;        &lt;description /&gt;&#10;        &lt;date&gt;3/1/2018 2:2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9F74D531BA147AB9401C7C5F2490A15&lt;/guid&gt;&#10;            &lt;repollguid&gt;6DDABC452F2140B7954419578C800C71&lt;/repollguid&gt;&#10;            &lt;sourceid&gt;6070A6E2F6DD45848A0708242ED421BC&lt;/sourceid&gt;&#10;            &lt;questiontext&gt;4.  Find the tenth term of the arithmetic sequence.    x-8, x-3, x+2, x+7, …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5BABE659D914D32BD56B7A66650D099&lt;/guid&gt;&#10;                    &lt;answertext&gt;x+10&lt;/answertext&gt;&#10;                    &lt;valuetype&gt;-1&lt;/valuetype&gt;&#10;                &lt;/answer&gt;&#10;                &lt;answer&gt;&#10;                    &lt;guid&gt;A5EBFC67CC42440C9EC62390A9AACAF8&lt;/guid&gt;&#10;                    &lt;answertext&gt;x+15&lt;/answertext&gt;&#10;                    &lt;valuetype&gt;1&lt;/valuetype&gt;&#10;                &lt;/answer&gt;&#10;                &lt;answer&gt;&#10;                    &lt;guid&gt;6D7E6165053D4A6BB93BC2EDDBF4E325&lt;/guid&gt;&#10;                    &lt;answertext&gt;x+37&lt;/answertext&gt;&#10;                    &lt;valuetype&gt;-1&lt;/valuetype&gt;&#10;                &lt;/answer&gt;&#10;                &lt;answer&gt;&#10;                    &lt;guid&gt;0E35BC0ABA984E59B6DDC9AEC0281448&lt;/guid&gt;&#10;                    &lt;answertext&gt;x+42&lt;/answertext&gt;&#10;                    &lt;valuetype&gt;-1&lt;/valuetype&gt;&#10;                &lt;/answer&gt;&#10;                &lt;answer&gt;&#10;                    &lt;guid&gt;C5B335F0D08A4A1CA686BE401417675B&lt;/guid&gt;&#10;                    &lt;answertext&gt;x+47&lt;/answertext&gt;&#10;                    &lt;valuetype&gt;-1&lt;/valuetype&gt;&#10;                &lt;/answer&gt;&#10;            &lt;/answers&gt;&#10;        &lt;/multichoice&gt;&#10;    &lt;/questions&gt;&#10;&lt;/questionlist&gt;"/>
  <p:tag name="RESULTS" val="4.  Find the tenth term of the arithmetic sequence.    x-8, x-3, x+2, x+7, …[;crlf;]23[;]32[;]23[;]False[;]1[;][;crlf;]2.95652173913043[;]3[;]0.203931119992323[;]0.0415879017013233[;crlf;]0[;]-1[;]x+101[;]x+10[;][;crlf;]1[;]1[;]x+152[;]x+15[;][;crlf;]22[;]-1[;]x+373[;]x+37[;][;crlf;]0[;]-1[;]x+424[;]x+42[;][;crlf;]0[;]-1[;]x+475[;]x+47[;]"/>
  <p:tag name="HASRESULTS" val="False"/>
  <p:tag name="LIVECHARTING" val="False"/>
  <p:tag name="AUTOOPENPOLL" val="True"/>
  <p:tag name="AUTOFORMATCHART" val="Tru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9"/>
  <p:tag name="FONTSIZE" val="32"/>
  <p:tag name="BULLETTYPE" val="ppBulletArabicPeriod"/>
  <p:tag name="ANSWERTEXT" val="-2x2y6&#10;4x2y4&#10;-8x3y6&#10;-4x2y4"/>
  <p:tag name="ZEROBAS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283283202BF49ECA60186963C68F803"/>
  <p:tag name="SLIDEID" val="B283283202BF49ECA60186963C68F803"/>
  <p:tag name="SLIDEORDER" val="1"/>
  <p:tag name="SLIDETYPE" val="Q"/>
  <p:tag name="SPEEDSCORING" val="False"/>
  <p:tag name="CORRECTPOINTVALUE" val="1"/>
  <p:tag name="INCORRECTPOINTVALUE" val="0"/>
  <p:tag name="ZEROBASED" val="False"/>
  <p:tag name="NUMRESPONSES" val="1"/>
  <p:tag name="AUTOADVANCE" val="False"/>
  <p:tag name="TEAMASSIGN" val="True"/>
  <p:tag name="DEMOGRAPHIC" val="True"/>
  <p:tag name="QUESTIONALIAS" val="Please select a Team."/>
  <p:tag name="ANSWERSALIAS" val="Team 1|smicln|Team 2|smicln|Team 3|smicln|Team 4|smicln|Team 5"/>
  <p:tag name="DELIMITERS" val="3.1"/>
  <p:tag name="VALUEFORMAT" val="0%"/>
  <p:tag name="VALUES" val="No Value|smicln|No Value|smicln|No Value|smicln|No Value|smicln|No Value"/>
  <p:tag name="COUNTDOWNSECONDS" val="1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1;5;5;4;4;4;2;3;1;3;4;5;4;2;3;1;3;5;5;2;2;1;3;3;2;2;1;1;"/>
  <p:tag name="CHARTSTRINGSTD" val="6 6 6 5 5"/>
  <p:tag name="CHARTSTRINGREV" val="5 5 6 6 6"/>
  <p:tag name="CHARTSTRINGSTDPER" val="0.214285714285714 0.214285714285714 0.214285714285714 0.178571428571429 0.178571428571429"/>
  <p:tag name="CHARTSTRINGREVPER" val="0.178571428571429 0.178571428571429 0.214285714285714 0.214285714285714 0.214285714285714"/>
  <p:tag name="ANONYMOUSTEMP" val="False"/>
  <p:tag name="TYPE" val="MultiChoiceSlide"/>
  <p:tag name="TPQUESTIONXML" val="﻿&lt;?xml version=&quot;1.0&quot; encoding=&quot;utf-8&quot;?&gt;&#10;&lt;questionlist&gt;&#10;    &lt;properties&gt;&#10;        &lt;guid&gt;6097C70001C8497E8EE0D276BBE10392&lt;/guid&gt;&#10;        &lt;description /&gt;&#10;        &lt;date&gt;3/1/2018 2:22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B224C0B894A4460993D7B8BC769B9D9&lt;/guid&gt;&#10;            &lt;repollguid&gt;41B1E1BE15694129944434D81FCEACC9&lt;/repollguid&gt;&#10;            &lt;sourceid&gt;E151E7DABB81431B807C07541991B493&lt;/sourceid&gt;&#10;            &lt;questiontext&gt;Please select a Team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demographic&gt;True&lt;/demographic&gt;&#10;            &lt;team&gt;True&lt;/team&gt;&#10;            &lt;groupname /&gt;&#10;            &lt;answers&gt;&#10;                &lt;answer&gt;&#10;                    &lt;guid&gt;F0004F55BD924368BA3B46EDC221D5FA&lt;/guid&gt;&#10;                    &lt;answertext&gt;Team 1&lt;/answertext&gt;&#10;                    &lt;valuetype&gt;0&lt;/valuetype&gt;&#10;                &lt;/answer&gt;&#10;                &lt;answer&gt;&#10;                    &lt;guid&gt;C1055C004D0646309720F669E407493A&lt;/guid&gt;&#10;                    &lt;answertext&gt;Team 2&lt;/answertext&gt;&#10;                    &lt;valuetype&gt;0&lt;/valuetype&gt;&#10;                &lt;/answer&gt;&#10;                &lt;answer&gt;&#10;                    &lt;guid&gt;F2B804912F1F4E50BE7956D092B27FBA&lt;/guid&gt;&#10;                    &lt;answertext&gt;Team 3&lt;/answertext&gt;&#10;                    &lt;valuetype&gt;0&lt;/valuetype&gt;&#10;                &lt;/answer&gt;&#10;                &lt;answer&gt;&#10;                    &lt;guid&gt;31FF7C8840C84CCE99BE3C4B4A3ACB90&lt;/guid&gt;&#10;                    &lt;answertext&gt;Team 4&lt;/answertext&gt;&#10;                    &lt;valuetype&gt;0&lt;/valuetype&gt;&#10;                &lt;/answer&gt;&#10;                &lt;answer&gt;&#10;                    &lt;guid&gt;CB9D7276CBAA454294DE12B07ADBD7FA&lt;/guid&gt;&#10;                    &lt;answertext&gt;Team 5&lt;/answertext&gt;&#10;                    &lt;valuetype&gt;0&lt;/valuetype&gt;&#10;                &lt;/answer&gt;&#10;            &lt;/answers&gt;&#10;        &lt;/multichoice&gt;&#10;    &lt;/questions&gt;&#10;&lt;/questionlist&gt;"/>
  <p:tag name="RESULTS" val="Please select a Team.[;crlf;]24[;]32[;]24[;]False[;]0[;][;crlf;]3.08333333333333[;]3[;]1.38192699598142[;]1.90972222222222[;crlf;]4[;]0[;]Team 11[;]Team 1[;][;crlf;]5[;]0[;]Team 22[;]Team 2[;][;crlf;]5[;]0[;]Team 33[;]Team 3[;][;crlf;]5[;]0[;]Team 44[;]Team 4[;][;crlf;]5[;]0[;]Team 55[;]Team 5[;]"/>
  <p:tag name="LIVECHARTING" val="False"/>
  <p:tag name="AUTOOPENPOLL" val="True"/>
  <p:tag name="AUTOFORMATCHART" val="True"/>
  <p:tag name="HASRESULTS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4A5776EE3A8464C94CA445141DA154D"/>
  <p:tag name="SLIDETYPE" val="P"/>
  <p:tag name="ACCUMULATEPOINTS" val="True"/>
  <p:tag name="SLIDEORDER" val="2"/>
  <p:tag name="SLIDEGUID" val="EE7742EB9FB84C3E99B90A5F17903AF5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D458D8942C645CDA85C80460297A263"/>
  <p:tag name="SLIDEID" val="6D458D8942C645CDA85C80460297A26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5.  Simplify 3√8a6b-3"/>
  <p:tag name="ANSWERSALIAS" val="(2a2)/b|smicln|2a2b|smicln|4a3b-1|smicln|(2a3)/b"/>
  <p:tag name="COUNTDOWNSECONDS" val="10"/>
  <p:tag name="VALUES" val="1|smicln|0|smicln|0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1;1;1;1;1;4;1;1;1;1;1;1;3;1;1;1;1;1;1;1;1;1;1;1;1;1;1;1;"/>
  <p:tag name="CHARTSTRINGSTD" val="26 0 1 1"/>
  <p:tag name="CHARTSTRINGREV" val="1 1 0 26"/>
  <p:tag name="CHARTSTRINGSTDPER" val="0.928571428571429 0 0.0357142857142857 0.0357142857142857"/>
  <p:tag name="CHARTSTRINGREVPER" val="0.0357142857142857 0.0357142857142857 0 0.928571428571429"/>
  <p:tag name="ANONYMOUSTEMP" val="False"/>
  <p:tag name="TYPE" val="MultiChoiceSlide"/>
  <p:tag name="RESULTS" val="5.  Find the specified term of the arithmetic sequence.     $$ 10 ;     $$ 2 =1,      $$ 18 =49[;crlf;]23[;]32[;]23[;]False[;]10[;][;crlf;]2.17391304347826[;]2[;]1.12876130310845[;]1.27410207939509[;crlf;]10[;]1[;]1.  251[;]1.  25[;][;crlf;]2[;]-1[;]172[;]17[;][;crlf;]8[;]-1[;]313[;]31[;][;crlf;]3[;]-1[;]234[;]23[;]"/>
  <p:tag name="TPQUESTIONXML" val="﻿&lt;?xml version=&quot;1.0&quot; encoding=&quot;utf-8&quot;?&gt;&#10;&lt;questionlist&gt;&#10;    &lt;properties&gt;&#10;        &lt;guid&gt;E82A351C6E0D474BA541B230A226A57F&lt;/guid&gt;&#10;        &lt;description /&gt;&#10;        &lt;date&gt;3/1/2018 2:31:2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6351E91BCB54E2F970E60E955DCD5C2&lt;/guid&gt;&#10;            &lt;repollguid&gt;79E0C18B701844CDBBC7C73EF6116B3F&lt;/repollguid&gt;&#10;            &lt;sourceid&gt;1795DC1C7EAE4A3192466D83A9688255&lt;/sourceid&gt;&#10;            &lt;questiontext&gt;5.  Find the specified term of the arithmetic sequence.     $$ 10 ;     $$ 2 =1,      $$ 18 =49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29D788FBAFB490ABD4EADABB05253B9&lt;/guid&gt;&#10;                    &lt;answertext&gt;25&lt;/answertext&gt;&#10;                    &lt;valuetype&gt;1&lt;/valuetype&gt;&#10;                &lt;/answer&gt;&#10;                &lt;answer&gt;&#10;                    &lt;guid&gt;F84BB25C365F475AB413C62BA0981B9B&lt;/guid&gt;&#10;                    &lt;answertext&gt;17&lt;/answertext&gt;&#10;                    &lt;valuetype&gt;-1&lt;/valuetype&gt;&#10;                &lt;/answer&gt;&#10;                &lt;answer&gt;&#10;                    &lt;guid&gt;00017510BC4D48CFA062B996BA36C2F9&lt;/guid&gt;&#10;                    &lt;answertext&gt;31&lt;/answertext&gt;&#10;                    &lt;valuetype&gt;-1&lt;/valuetype&gt;&#10;                &lt;/answer&gt;&#10;                &lt;answer&gt;&#10;                    &lt;guid&gt;37F7E2D5BC5E4A76BEE5445D79F797EF&lt;/guid&gt;&#10;                    &lt;answertext&gt;23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0"/>
  <p:tag name="FONTSIZE" val="32"/>
  <p:tag name="BULLETTYPE" val="ppBulletArabicPeriod"/>
  <p:tag name="ANSWERTEXT" val="(2a2)/b&#10;2a2b&#10;4a3b-1&#10;(2a3)/b"/>
  <p:tag name="ZEROBASED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5"/>
  <p:tag name="TEXTLENGTH" val="38"/>
  <p:tag name="FONTSIZE" val="32"/>
  <p:tag name="BULLETTYPE" val="ppBulletArabicPeriod"/>
  <p:tag name="ANSWERTEXT" val="Team 1&#10;Team 2&#10;Team 3&#10;Team 4&#10;Team 5"/>
  <p:tag name="ZEROBASED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200C547D018D4C348903C9A0D5F89F77"/>
  <p:tag name="SLIDETYPE" val="S"/>
  <p:tag name="ACCUMULATEPOINTS" val="True"/>
  <p:tag name="SLIDEORDER" val="2"/>
  <p:tag name="SLIDEGUID" val="31B167809AEC46ED9BA2ECF36A44C2B0"/>
  <p:tag name="DELIMITERS" val="3.1"/>
  <p:tag name="RESPONSESGATHERED" val="False"/>
  <p:tag name="ANONYMOUSTEMP" val="False"/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D4849021E154315B1112E9B6AEF921C"/>
  <p:tag name="SLIDEID" val="6D4849021E154315B1112E9B6AEF921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6.  Simplify 4√(3x5y-2)4"/>
  <p:tag name="ANSWERSALIAS" val="3x5y2|smicln|3x9y-8|smicln|(3x5)/y2|smicln|(3x20)/y8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3;3;3;3;1;3;3;3;1;3;3;3;3;3;3;3;3;3;3;3;3;3;3;3;3;1;4;3;"/>
  <p:tag name="CHARTSTRINGSTD" val="3 0 24 1"/>
  <p:tag name="CHARTSTRINGREV" val="1 24 0 3"/>
  <p:tag name="CHARTSTRINGSTDPER" val="0.107142857142857 0 0.857142857142857 0.0357142857142857"/>
  <p:tag name="CHARTSTRINGREVPER" val="0.0357142857142857 0.857142857142857 0 0.107142857142857"/>
  <p:tag name="ANONYMOUSTEMP" val="False"/>
  <p:tag name="TYPE" val="MultiChoiceSlide"/>
  <p:tag name="TPQUESTIONXML" val="﻿&lt;?xml version=&quot;1.0&quot; encoding=&quot;utf-8&quot;?&gt;&#10;&lt;questionlist&gt;&#10;    &lt;properties&gt;&#10;        &lt;guid&gt;3BA5CBBA5E2D414E96E7BE753195D809&lt;/guid&gt;&#10;        &lt;description /&gt;&#10;        &lt;date&gt;3/1/2018 2:33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009396BB32F49D788E7DFB771840CBA&lt;/guid&gt;&#10;            &lt;repollguid&gt;E22BC1A4DE7B4FD8AA146B01FB2CD592&lt;/repollguid&gt;&#10;            &lt;sourceid&gt;FD817C2013C54FD4A0322C57EA627D8B&lt;/sourceid&gt;&#10;            &lt;questiontext&gt;6.  Find the sum of the arithmetic sequence. $$ 1 =5,     $$=0.1,     $$=40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A03F3539CBB049D9B9134B1BF287AA19&lt;/guid&gt;&#10;                    &lt;answertext&gt;300&lt;/answertext&gt;&#10;                    &lt;valuetype&gt;-1&lt;/valuetype&gt;&#10;                &lt;/answer&gt;&#10;                &lt;answer&gt;&#10;                    &lt;guid&gt;094071E899824B0BAC04CA42527A8311&lt;/guid&gt;&#10;                    &lt;answertext&gt;275&lt;/answertext&gt;&#10;                    &lt;valuetype&gt;-1&lt;/valuetype&gt;&#10;                &lt;/answer&gt;&#10;                &lt;answer&gt;&#10;                    &lt;guid&gt;82572460B5DE4BDD98D7BF1B6C7268E0&lt;/guid&gt;&#10;                    &lt;answertext&gt;278&lt;/answertext&gt;&#10;                    &lt;valuetype&gt;1&lt;/valuetype&gt;&#10;                &lt;/answer&gt;&#10;                &lt;answer&gt;&#10;                    &lt;guid&gt;B7072B41A87D410F9263F84A4D8629FA&lt;/guid&gt;&#10;                    &lt;answertext&gt;305&lt;/answertext&gt;&#10;                    &lt;valuetype&gt;-1&lt;/valuetype&gt;&#10;                &lt;/answer&gt;&#10;            &lt;/answers&gt;&#10;        &lt;/multichoice&gt;&#10;    &lt;/questions&gt;&#10;&lt;/questionlist&gt;"/>
  <p:tag name="RESULTS" val="6.  Find the sum of the arithmetic sequence. $$ 1 =5,     $$=0.1,     $$=40[;crlf;]24[;]32[;]24[;]False[;]21[;][;crlf;]2.95833333333333[;]3[;]0.351089573882348[;]0.123263888888889[;crlf;]0[;]-1[;]3001[;]300[;][;crlf;]2[;]-1[;]2752[;]275[;][;crlf;]21[;]1[;]2783[;]278[;][;crlf;]1[;]-1[;]3054[;]305[;]"/>
  <p:tag name="HASRESULTS" val="False"/>
  <p:tag name="LIVECHARTING" val="False"/>
  <p:tag name="AUTOOPENPOLL" val="True"/>
  <p:tag name="AUTOFORMATCHART" val="Tr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34"/>
  <p:tag name="FONTSIZE" val="32"/>
  <p:tag name="BULLETTYPE" val="ppBulletArabicPeriod"/>
  <p:tag name="ANSWERTEXT" val="3x5y2&#10;3x9y-8&#10;(3x5)/y2&#10;(3x20)/y8"/>
  <p:tag name="ZEROBASED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DF3B3B2EA254B3A9E23F736BA8CFE58"/>
  <p:tag name="SLIDETYPE" val="T"/>
  <p:tag name="ACCUMULATEPOINTS" val="True"/>
  <p:tag name="SLIDEORDER" val="2"/>
  <p:tag name="SLIDEGUID" val="6EBA43D2BE434930BD1CB0F4880F6D36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D42DF11A724EBF819255812080D07C"/>
  <p:tag name="SLIDEID" val="6AD42DF11A724EBF819255812080D07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Express as a polynomial. (3u-1)(u+2) + 7u(u+1)"/>
  <p:tag name="ANSWERSALIAS" val="6u2-13u-12|smicln|6u3+37u2+30u-25|smicln|10u2+u-35|smicln|10u2+12u-2"/>
  <p:tag name="VALUES" val="0|smicln|0|smicln|0|smicln|1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4;4;4;4;4;4;4;4;4;4;-;4;4;4;4;4;4;4;4;4;4;3;4;4;4;4;4;4;"/>
  <p:tag name="CHARTSTRINGSTD" val="0 0 1 26"/>
  <p:tag name="CHARTSTRINGREV" val="26 1 0 0"/>
  <p:tag name="CHARTSTRINGSTDPER" val="0 0 0.037037037037037 0.962962962962963"/>
  <p:tag name="CHARTSTRINGREVPER" val="0.962962962962963 0.037037037037037 0 0"/>
  <p:tag name="ANONYMOUSTEMP" val="False"/>
  <p:tag name="TYPE" val="MultiChoiceSlide"/>
  <p:tag name="RESULTS" val="7.  Find the sum.   $$=1 12 (7−4$$) [;crlf;]24[;]32[;]24[;]False[;]0[;][;crlf;]1.95833333333333[;]2[;]0.199826313471363[;]0.0399305555555556[;crlf;]1[;]-1[;]-1501[;]-150[;][;crlf;]23[;]-1[;]-2282[;]-228[;][;crlf;]0[;]-1[;]-2343[;]-234[;][;crlf;]0[;]1[;]-1774[;]-177[;]"/>
  <p:tag name="TPQUESTIONXML" val="﻿&lt;?xml version=&quot;1.0&quot; encoding=&quot;utf-8&quot;?&gt;&#10;&lt;questionlist&gt;&#10;    &lt;properties&gt;&#10;        &lt;guid&gt;46CF8AE5F5F949FFBD3BCF2FBA3C5399&lt;/guid&gt;&#10;        &lt;description /&gt;&#10;        &lt;date&gt;3/1/2018 2:36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0434DB47A94EFA88F523CDA1FF7290&lt;/guid&gt;&#10;            &lt;repollguid&gt;8C81ACD66C7F487D92E921277DC4C564&lt;/repollguid&gt;&#10;            &lt;sourceid&gt;B0D4505F273C4CCD982738FD8CEF87EE&lt;/sourceid&gt;&#10;            &lt;questiontext&gt;7.  One card is selected from a standard deck of cards.  What is the probability that the card is either a heart or a face card?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338DFCED64C48219F2E9B9F8C15D189&lt;/guid&gt;&#10;                    &lt;answertext&gt;    25 52 &lt;/answertext&gt;&#10;                    &lt;valuetype&gt;-1&lt;/valuetype&gt;&#10;                &lt;/answer&gt;&#10;                &lt;answer&gt;&#10;                    &lt;guid&gt;946FAC806F614E10BA37970E63ABC7AF&lt;/guid&gt;&#10;                    &lt;answertext&gt;    22 52  &lt;/answertext&gt;&#10;                    &lt;valuetype&gt;-1&lt;/valuetype&gt;&#10;                &lt;/answer&gt;&#10;                &lt;answer&gt;&#10;                    &lt;guid&gt;C935B01E60054077A8B69F4E759138AF&lt;/guid&gt;&#10;                    &lt;answertext&gt;    13 52 &lt;/answertext&gt;&#10;                    &lt;valuetype&gt;0&lt;/valuetype&gt;&#10;                &lt;/answer&gt;&#10;                &lt;answer&gt;&#10;                    &lt;guid&gt;2F91CFAE42254ABE9609B0552CDE6136&lt;/guid&gt;&#10;                    &lt;answertext&gt;    12 52 &lt;/answertext&gt;&#10;                    &lt;valuetype&gt;0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0"/>
  <p:tag name="FONTSIZE" val="-2"/>
  <p:tag name="BULLETTYPE" val="ppBulletArabicPeriod"/>
  <p:tag name="ANSWERTEXT" val="6u2-13u-12&#10;6u3+37u2+30u-25&#10;10u2+u-35&#10;10u2+12u-2"/>
  <p:tag name="ZEROBASED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ECC17E23D984415B1841B5A7C568446"/>
  <p:tag name="SLIDEID" val="0ECC17E23D984415B1841B5A7C56844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6x2+7x-20"/>
  <p:tag name="ANSWERSALIAS" val="(6x-4)(x+5)|smicln|(3x-4)(2x+5)|smicln|(2x-5)(3x+4)|smicln|(6x-5)(x+4)"/>
  <p:tag name="VALUES" val="0|smicln|1|smicln|0|smicln|0"/>
  <p:tag name="RESTORECOUNTDOWNTIMER" val="True"/>
  <p:tag name="COUNTDOWNHEIGHT" val="90"/>
  <p:tag name="COUNTDOWNWIDTH" val="70"/>
  <p:tag name="RESPONSESGATHERED" val="True"/>
  <p:tag name="TOTALRESPONSES" val="23"/>
  <p:tag name="RESPONSECOUNT" val="23"/>
  <p:tag name="SLICED" val="False"/>
  <p:tag name="RESPONSES" val="-;2;2;2;2;1;2;2;2;-;1;1;2;2;4;3;2;3;2;-;2;2;1;2;2;3;-;-;"/>
  <p:tag name="CHARTSTRINGSTD" val="4 15 3 1"/>
  <p:tag name="CHARTSTRINGREV" val="1 3 15 4"/>
  <p:tag name="CHARTSTRINGSTDPER" val="0.173913043478261 0.652173913043478 0.130434782608696 0.0434782608695652"/>
  <p:tag name="CHARTSTRINGREVPER" val="0.0434782608695652 0.130434782608696 0.652173913043478 0.173913043478261"/>
  <p:tag name="ANONYMOUSTEMP" val="False"/>
  <p:tag name="TYPE" val="MultiChoiceSlide"/>
  <p:tag name="TPQUESTIONXML" val="﻿&lt;?xml version=&quot;1.0&quot; encoding=&quot;utf-8&quot;?&gt;&#10;&lt;questionlist&gt;&#10;    &lt;properties&gt;&#10;        &lt;guid&gt;29BEFCE236F74027A8CB514375CD70B4&lt;/guid&gt;&#10;        &lt;description /&gt;&#10;        &lt;date&gt;3/1/2018 2:36:5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13FDE6A5A594749B9F474B9FD9E90A1&lt;/guid&gt;&#10;            &lt;repollguid&gt;01830760294B4A209D4A6183E5D5797D&lt;/repollguid&gt;&#10;            &lt;sourceid&gt;08F8F7EA78C84523B003C02B65FAB3F9&lt;/sourceid&gt;&#10;            &lt;questiontext&gt;8.  Find the fifth term of the geometric sequence.   1, −  3 , 3, −3  3 ,…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1D743147742420EB954EAFE5A209533&lt;/guid&gt;&#10;                    &lt;answertext&gt;3&lt;/answertext&gt;&#10;                    &lt;valuetype&gt;-1&lt;/valuetype&gt;&#10;                &lt;/answer&gt;&#10;                &lt;answer&gt;&#10;                    &lt;guid&gt;6403B1482EE0462C8D18512C48303D82&lt;/guid&gt;&#10;                    &lt;answertext&gt;-3&lt;/answertext&gt;&#10;                    &lt;valuetype&gt;1&lt;/valuetype&gt;&#10;                &lt;/answer&gt;&#10;                &lt;answer&gt;&#10;                    &lt;guid&gt;B8F2F5FD2FA946FBB71F3AC761A15188&lt;/guid&gt;&#10;                    &lt;answertext&gt;9&lt;/answertext&gt;&#10;                    &lt;valuetype&gt;-1&lt;/valuetype&gt;&#10;                &lt;/answer&gt;&#10;                &lt;answer&gt;&#10;                    &lt;guid&gt;702770E5E5C24799AD702D6961ED9C9C&lt;/guid&gt;&#10;                    &lt;answertext&gt;-9&lt;/answertext&gt;&#10;                    &lt;valuetype&gt;-1&lt;/valuetype&gt;&#10;                &lt;/answer&gt;&#10;            &lt;/answers&gt;&#10;        &lt;/multichoice&gt;&#10;    &lt;/questions&gt;&#10;&lt;/questionlist&gt;"/>
  <p:tag name="RESULTS" val="8.  Find the fifth term of the geometric sequence.   1, −  3 , 3, −3  3 ,… [;crlf;]24[;]32[;]24[;]False[;]1[;][;crlf;]3[;]3[;]0.577350269189626[;]0.333333333333333[;crlf;]1[;]-1[;]31[;]3[;][;crlf;]1[;]1[;]-32[;]-3[;][;crlf;]19[;]-1[;]93[;]9[;][;crlf;]3[;]-1[;]-94[;]-9[;]"/>
  <p:tag name="HASRESULTS" val="False"/>
  <p:tag name="LIVECHARTING" val="False"/>
  <p:tag name="AUTOOPENPOLL" val="True"/>
  <p:tag name="AUTOFORMATCHART" val="Tru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2"/>
  <p:tag name="FONTSIZE" val="32"/>
  <p:tag name="BULLETTYPE" val="ppBulletArabicPeriod"/>
  <p:tag name="ANSWERTEXT" val="(6x-4)(x+5)&#10;(3x-4)(2x+5)&#10;(2x-5)(3x+4)&#10;(6x-5)(x+4)"/>
  <p:tag name="ZEROBASED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7B3DAF5C37D740DA8BFF54BF90EA39B4"/>
  <p:tag name="SLIDETYPE" val="MVP"/>
  <p:tag name="ACCUMULATEPOINTS" val="True"/>
  <p:tag name="SLIDEORDER" val="2"/>
  <p:tag name="SLIDEGUID" val="CCF70F509E5A4F3CAB40D614BC0285A8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47A26CF619FA4FEB99E483AEF5BDE235"/>
  <p:tag name="SLIDEID" val="47A26CF619FA4FEB99E483AEF5BDE235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64x3+27"/>
  <p:tag name="ANSWERSALIAS" val="(4x+3)3|smicln|(8x+3)(64x2-24x+9)|smicln|(4x+3)(16x2-12x+9)|smicln|(4x-3)(16x2+12x-9)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3;3;3;3;3;2;3;3;3;3;-;2;2;3;3;3;3;3;3;4;3;3;3;1;3;3;3;3;"/>
  <p:tag name="CHARTSTRINGSTD" val="1 3 22 1"/>
  <p:tag name="CHARTSTRINGREV" val="1 22 3 1"/>
  <p:tag name="CHARTSTRINGSTDPER" val="0.037037037037037 0.111111111111111 0.814814814814815 0.037037037037037"/>
  <p:tag name="CHARTSTRINGREVPER" val="0.037037037037037 0.814814814814815 0.111111111111111 0.037037037037037"/>
  <p:tag name="ANONYMOUSTEMP" val="False"/>
  <p:tag name="TYPE" val="MultiChoiceSlide"/>
  <p:tag name="RESULTS" val="9.  Evaluate.     $$=1 4 ( 2 $$ −10) [;crlf;]1[;]32[;]1[;]False[;]0[;][;crlf;]2[;]2[;]0[;]0[;crlf;]0[;]-1[;]81[;]8[;][;crlf;]1[;]-1[;]-92[;]-9[;][;crlf;]0[;]1[;]93[;]9[;][;crlf;]0[;]-1[;]-104[;]-10[;]"/>
  <p:tag name="TPQUESTIONXML" val="﻿&lt;?xml version=&quot;1.0&quot; encoding=&quot;utf-8&quot;?&gt;&#10;&lt;questionlist&gt;&#10;    &lt;properties&gt;&#10;        &lt;guid&gt;FAE0D1D3E8AE427FA3C240C5A1069AD5&lt;/guid&gt;&#10;        &lt;description /&gt;&#10;        &lt;date&gt;3/1/2018 2:36:5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C08A644488F4E348F737E6EEAE2DF72&lt;/guid&gt;&#10;            &lt;repollguid&gt;C583210CD68B498C9A7110BC9E2229F0&lt;/repollguid&gt;&#10;            &lt;sourceid&gt;B722ECEB2F4548B599F960C10DEA21C6&lt;/sourceid&gt;&#10;            &lt;questiontext&gt;9.  A random number generator on a computer selects three integers from 1 to 20.  What is the probability that all three numbers are less than or equal to 5?  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B6A1B89B7D7C43F0AF3812617E808CE1&lt;/guid&gt;&#10;                    &lt;answertext&gt;   1 4 &lt;/answertext&gt;&#10;                    &lt;valuetype&gt;-1&lt;/valuetype&gt;&#10;                &lt;/answer&gt;&#10;                &lt;answer&gt;&#10;                    &lt;guid&gt;84EE109572D045EBBF450E141285C61F&lt;/guid&gt;&#10;                    &lt;answertext&gt;  1 16 &lt;/answertext&gt;&#10;                    &lt;valuetype&gt;-1&lt;/valuetype&gt;&#10;                &lt;/answer&gt;&#10;                &lt;answer&gt;&#10;                    &lt;guid&gt;DB06FE66C6874D7D9A891E017C0F4929&lt;/guid&gt;&#10;                    &lt;answertext&gt;  1 64 &lt;/answertext&gt;&#10;                    &lt;valuetype&gt;1&lt;/valuetype&gt;&#10;                &lt;/answer&gt;&#10;                &lt;answer&gt;&#10;                    &lt;guid&gt;E5AB63214720424DACAC3DE1D0C8B7D4&lt;/guid&gt;&#10;                    &lt;answertext&gt;  1 256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67"/>
  <p:tag name="FONTSIZE" val="24"/>
  <p:tag name="BULLETTYPE" val="ppBulletArabicPeriod"/>
  <p:tag name="ANSWERTEXT" val="(4x+3)3&#10;(8x+3)(64x2-24x+9)&#10;(4x+3)(16x2-12x+9)&#10;(4x-3)(16x2+12x-9)"/>
  <p:tag name="ZEROBASED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EE9D357F1C0406C83BE5B35A965BBE2"/>
  <p:tag name="SLIDETYPE" val="P"/>
  <p:tag name="ACCUMULATEPOINTS" val="True"/>
  <p:tag name="SLIDEORDER" val="2"/>
  <p:tag name="SLIDEGUID" val="B1F67911B9BC47C38F72529E0E176D8B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ParticipantLeaderboardSlid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CB9C1165AF04CF8BA696F561DD59153"/>
  <p:tag name="SLIDEID" val="DCB9C1165AF04CF8BA696F561DD59153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COUNTDOWNSECONDS" val="10"/>
  <p:tag name="QUESTIONALIAS" val="Factor the polynomial. 2ay2-axy+6xy-3x2"/>
  <p:tag name="ANSWERSALIAS" val="(ay+3x)(2y-x)|smicln|(ay-3x)(2y+x)|smicln|(ay+x)(2y-3x)|smicln|(2y-x)(ay-3x)"/>
  <p:tag name="RESTORECOUNTDOWNTIMER" val="True"/>
  <p:tag name="COUNTDOWNHEIGHT" val="90"/>
  <p:tag name="COUNTDOWNWIDTH" val="70"/>
  <p:tag name="RESPONSESGATHERED" val="True"/>
  <p:tag name="TOTALRESPONSES" val="27"/>
  <p:tag name="RESPONSECOUNT" val="27"/>
  <p:tag name="SLICED" val="False"/>
  <p:tag name="RESPONSES" val="1;4;1;1;1;1;1;1;1;1;1;1;1;1;1;1;1;1;1;1;1;1;1;1;1;1;1;"/>
  <p:tag name="CHARTSTRINGSTD" val="26 0 0 1"/>
  <p:tag name="CHARTSTRINGREV" val="1 0 0 26"/>
  <p:tag name="CHARTSTRINGSTDPER" val="0.962962962962963 0 0 0.037037037037037"/>
  <p:tag name="CHARTSTRINGREVPER" val="0.037037037037037 0 0 0.962962962962963"/>
  <p:tag name="VALUES" val="1|smicln|0|smicln|0|smicln|0"/>
  <p:tag name="ANONYMOUSTEMP" val="False"/>
  <p:tag name="TYPE" val="MultiChoiceSlide"/>
  <p:tag name="TPQUESTIONXML" val="﻿&lt;?xml version=&quot;1.0&quot; encoding=&quot;utf-8&quot;?&gt;&#10;&lt;questionlist&gt;&#10;    &lt;properties&gt;&#10;        &lt;guid&gt;98A2786D910B4665BBB945CBBE4CA2F7&lt;/guid&gt;&#10;        &lt;description /&gt;&#10;        &lt;date&gt;3/1/2018 2:36:5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83EB91A9CA14EDCB038938418C8D577&lt;/guid&gt;&#10;            &lt;repollguid&gt;5B593B7D516940FA970E86910F4F2998&lt;/repollguid&gt;&#10;            &lt;sourceid&gt;2F5B3EA542FF49AEB1E05F43E1A869CD&lt;/sourceid&gt;&#10;            &lt;questiontext&gt;10.  Find the geometric mean of 4 and 8.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702D0A8A535843408653F3AE7024F7D0&lt;/guid&gt;&#10;                    &lt;answertext&gt;6&lt;/answertext&gt;&#10;                    &lt;valuetype&gt;1&lt;/valuetype&gt;&#10;                &lt;/answer&gt;&#10;                &lt;answer&gt;&#10;                    &lt;guid&gt;08B2EF1D6470466B911DE49B2B7D0B6E&lt;/guid&gt;&#10;                    &lt;answertext&gt;7.5&lt;/answertext&gt;&#10;                    &lt;valuetype&gt;-1&lt;/valuetype&gt;&#10;                &lt;/answer&gt;&#10;                &lt;answer&gt;&#10;                    &lt;guid&gt;D4F4778CFB0042F688F537DE80730867&lt;/guid&gt;&#10;                    &lt;answertext&gt;6  2 &lt;/answertext&gt;&#10;                    &lt;valuetype&gt;-1&lt;/valuetype&gt;&#10;                &lt;/answer&gt;&#10;                &lt;answer&gt;&#10;                    &lt;guid&gt;8F5170FC04E242C39427F8B88C907B7E&lt;/guid&gt;&#10;                    &lt;answertext&gt;4  2 &lt;/answertext&gt;&#10;                    &lt;valuetype&gt;-1&lt;/valuetype&gt;&#10;                &lt;/answer&gt;&#10;            &lt;/answers&gt;&#10;        &lt;/multichoice&gt;&#10;    &lt;/questions&gt;&#10;&lt;/questionlist&gt;"/>
  <p:tag name="RESULTS" val="10.  Find the geometric mean of 4 and 8.  [;crlf;]23[;]32[;]23[;]False[;]2[;][;crlf;]3.73913043478261[;]4[;]0.845314004140156[;]0.714555765595463[;crlf;]2[;]1[;]61[;]6[;][;crlf;]0[;]-1[;]7.52[;]7.5[;][;crlf;]0[;]-1[;]6  2 3[;]6  2 [;][;crlf;]21[;]-1[;]4  2 4[;]4  2 [;]"/>
  <p:tag name="HASRESULTS" val="False"/>
  <p:tag name="LIVECHARTING" val="False"/>
  <p:tag name="AUTOOPENPOLL" val="True"/>
  <p:tag name="AUTOFORMATCHART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58"/>
  <p:tag name="FONTSIZE" val="32"/>
  <p:tag name="BULLETTYPE" val="ppBulletArabicPeriod"/>
  <p:tag name="ANSWERTEXT" val="(ay+3x)(2y-x)&#10;(ay-3x)(2y+x)&#10;(ay+x)(2y-3x)&#10;(2y-x)(ay-3x)"/>
  <p:tag name="ZEROBASED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84093978ECDE459C95790853B1412807"/>
  <p:tag name="SLIDETYPE" val="T"/>
  <p:tag name="ACCUMULATEPOINTS" val="True"/>
  <p:tag name="SLIDEORDER" val="2"/>
  <p:tag name="SLIDEGUID" val="A6F2A52F046949C99FD788D5CE8BD964"/>
  <p:tag name="DELIMITERS" val="3.1"/>
  <p:tag name="RESPONSESGATHERED" val="False"/>
  <p:tag name="ANONYMOUSTEMP" val="False"/>
  <p:tag name="NUMBERTODISPLAY" val="5"/>
  <p:tag name="SCORECALCULATION" val="1"/>
  <p:tag name="PARTICIPANTDISPLAY" val="1"/>
  <p:tag name="DISPLAYPOINTSLESSTHANONE" val="True"/>
  <p:tag name="CORRECTONLY" val="False"/>
  <p:tag name="TYPE" val="TeamLeaderboardSlid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7E857C02AE447AAF2DA22E55DE4B8F"/>
  <p:tag name="SLIDEID" val="177E857C02AE447AAF2DA22E55DE4B8F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ANSWERSALIAS" val="¾|smicln|(x+4)/(x-3)|smicln|(x+3)/(x-4)|smicln|(x-3)/(x+4)"/>
  <p:tag name="RESTORECOUNTDOWNTIMER" val="False"/>
  <p:tag name="COUNTDOWNSECONDS" val="10"/>
  <p:tag name="VALUES" val="0|smicln|0|smicln|Correct|smicln|0"/>
  <p:tag name="QUESTIONALIAS" val="11.  Simplify the expression. 2x2+7x+3 2x2-7x-4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901C04C392CD4EE08615098A288C53FC&lt;/guid&gt;&#10;        &lt;description /&gt;&#10;        &lt;date&gt;3/1/2018 2:3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22DC589A6254767BDCDBFDC4E0B6D41&lt;/guid&gt;&#10;            &lt;repollguid&gt;93C74483E0B74429A932A6DECA0E6F6F&lt;/repollguid&gt;&#10;            &lt;sourceid&gt;058EFA1D12FE4AD4A8E367F3C596314F&lt;/sourceid&gt;&#10;            &lt;questiontext&gt;11.  Simplify the expression.2x2+7x+32x2-7x-4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53AEDA835224359859123132EB659FC&lt;/guid&gt;&#10;                    &lt;answertext&gt;¾&lt;/answertext&gt;&#10;                    &lt;valuetype&gt;-1&lt;/valuetype&gt;&#10;                &lt;/answer&gt;&#10;                &lt;answer&gt;&#10;                    &lt;guid&gt;ED28928CCF154609BC18FFE7F7AEEB2E&lt;/guid&gt;&#10;                    &lt;answertext&gt; $$+4 $$−3 &lt;/answertext&gt;&#10;                    &lt;valuetype&gt;-1&lt;/valuetype&gt;&#10;                &lt;/answer&gt;&#10;                &lt;answer&gt;&#10;                    &lt;guid&gt;019A7BE49A0344248B28C058A8833AF2&lt;/guid&gt;&#10;                    &lt;answertext&gt; $$+3 $$−4 &lt;/answertext&gt;&#10;                    &lt;valuetype&gt;1&lt;/valuetype&gt;&#10;                &lt;/answer&gt;&#10;                &lt;answer&gt;&#10;                    &lt;guid&gt;59D168916F2F44B08EAAAE69BB87B9E0&lt;/guid&gt;&#10;                    &lt;answertext&gt; $$−3 $$+4 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0"/>
  <p:tag name="FONTSIZE" val="32"/>
  <p:tag name="BULLETTYPE" val="ppBulletArabicPeriod"/>
  <p:tag name="ANSWERTEXT" val="¾&#10;(x+4)/(x-3)&#10;(x+3)/(x-4)&#10;(x-3)/(x+4)"/>
  <p:tag name="OLDNUMANSWERS" val="4"/>
  <p:tag name="ZEROBASED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743BCD1EB6084F2381F9C250923EC1B1"/>
  <p:tag name="SLIDEID" val="743BCD1EB6084F2381F9C250923EC1B1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1.  Simplify (3u7v3)(4u4v-5)"/>
  <p:tag name="ANSWERSALIAS" val="12u11v2|smicln|12u28v-15|smicln|12u11 / v2|smicln|12u28 / v15"/>
  <p:tag name="COUNTDOWNSECONDS" val="10"/>
  <p:tag name="VALUES" val="0|smicln|0|smicln|1|smicln|0"/>
  <p:tag name="RESTORECOUNTDOWNTIMER" val="True"/>
  <p:tag name="COUNTDOWNHEIGHT" val="90"/>
  <p:tag name="COUNTDOWNWIDTH" val="70"/>
  <p:tag name="RESPONSESGATHERED" val="True"/>
  <p:tag name="TOTALRESPONSES" val="28"/>
  <p:tag name="RESPONSECOUNT" val="28"/>
  <p:tag name="SLICED" val="False"/>
  <p:tag name="RESPONSES" val="3;3;3;3;3;3;3;3;3;3;1;3;3;1;3;3;3;3;3;3;3;3;3;3;4;3;4;3;"/>
  <p:tag name="CHARTSTRINGSTD" val="2 0 24 2"/>
  <p:tag name="CHARTSTRINGREV" val="2 24 0 2"/>
  <p:tag name="CHARTSTRINGSTDPER" val="0.0714285714285714 0 0.857142857142857 0.0714285714285714"/>
  <p:tag name="CHARTSTRINGREVPER" val="0.0714285714285714 0.857142857142857 0 0.0714285714285714"/>
  <p:tag name="ANONYMOUSTEMP" val="False"/>
  <p:tag name="TYPE" val="MultiChoiceSlide"/>
  <p:tag name="TPQUESTIONXML" val="﻿&lt;?xml version=&quot;1.0&quot; encoding=&quot;utf-8&quot;?&gt;&#10;&lt;questionlist&gt;&#10;    &lt;properties&gt;&#10;        &lt;guid&gt;38D7C64F084845FCA02B7393E8A6008A&lt;/guid&gt;&#10;        &lt;description /&gt;&#10;        &lt;date&gt;3/1/2018 2:22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A91D7FDB90244788FAE2DC26D772CE6&lt;/guid&gt;&#10;            &lt;repollguid&gt;E28EE11475C945959951786F6A3C6C74&lt;/repollguid&gt;&#10;            &lt;sourceid&gt;170BA67BC98A45D3AE1A69BAFCBC898F&lt;/sourceid&gt;&#10;            &lt;questiontext&gt;1.  Find the fourth term of the sequence.   {4+(0.1 ) $$ }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EAFC19C22DE140CDBF81F93F280E00A6&lt;/guid&gt;&#10;                    &lt;answertext&gt;4.001&lt;/answertext&gt;&#10;                    &lt;valuetype&gt;-1&lt;/valuetype&gt;&#10;                &lt;/answer&gt;&#10;                &lt;answer&gt;&#10;                    &lt;guid&gt;8FA7C33203CB48B0B4E0375B47BAFF26&lt;/guid&gt;&#10;                    &lt;answertext&gt;4.0001&lt;/answertext&gt;&#10;                    &lt;valuetype&gt;-1&lt;/valuetype&gt;&#10;                &lt;/answer&gt;&#10;                &lt;answer&gt;&#10;                    &lt;guid&gt;177571AA52764D23AEAD72859A4762F2&lt;/guid&gt;&#10;                    &lt;answertext&gt;4.00001&lt;/answertext&gt;&#10;                    &lt;valuetype&gt;1&lt;/valuetype&gt;&#10;                &lt;/answer&gt;&#10;                &lt;answer&gt;&#10;                    &lt;guid&gt;CF5FB42808F44F40B9FE26927BFE44A3&lt;/guid&gt;&#10;                    &lt;answertext&gt;4.000001&lt;/answertext&gt;&#10;                    &lt;valuetype&gt;-1&lt;/valuetype&gt;&#10;                &lt;/answer&gt;&#10;            &lt;/answers&gt;&#10;        &lt;/multichoice&gt;&#10;    &lt;/questions&gt;&#10;&lt;/questionlist&gt;"/>
  <p:tag name="RESULTS" val="1.  Find the fourth term of the sequence.   {4+(0.1 ) $$ }[;crlf;]24[;]32[;]24[;]False[;]0[;][;crlf;]2[;]2[;]0[;]0[;crlf;]0[;]-1[;]4.0011[;]4.001[;][;crlf;]24[;]-1[;]4.00012[;]4.0001[;][;crlf;]0[;]1[;]4.000013[;]4.00001[;][;crlf;]0[;]-1[;]4.0000014[;]4.000001[;]"/>
  <p:tag name="LIVECHARTING" val="False"/>
  <p:tag name="AUTOOPENPOLL" val="True"/>
  <p:tag name="AUTOFORMATCHART" val="True"/>
  <p:tag name="HASRESULTS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26C782AF4834482AA3A771EF84C40D1"/>
  <p:tag name="SLIDETYPE" val="MVP"/>
  <p:tag name="ACCUMULATEPOINTS" val="True"/>
  <p:tag name="SLIDEORDER" val="2"/>
  <p:tag name="SLIDEGUID" val="D21CDFFB5A0748C4BFD457E02829BCFE"/>
  <p:tag name="DELIMITERS" val="3.1"/>
  <p:tag name="RESPONSESGATHERED" val="False"/>
  <p:tag name="ANONYMOUSTEMP" val="False"/>
  <p:tag name="PARTICIPANTDISPLAY" val="1"/>
  <p:tag name="NUMBERTODISPLAY" val="5"/>
  <p:tag name="SCORECALCULATION" val="1"/>
  <p:tag name="DISPLAYPOINTSLESSTHANONE" val="False"/>
  <p:tag name="CORRECTONLY" val="False"/>
  <p:tag name="TYPE" val="TeamMVPSlid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DB6F3F7D61D464886CC14488521039C"/>
  <p:tag name="SLIDEID" val="3DB6F3F7D61D464886CC14488521039C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implify the expression.  15       –       5x (x2-9)           (x2-9)"/>
  <p:tag name="ANSWERSALIAS" val="5/(x+3)|smicln|-5/(x-3)|smicln|(15-5x)/(x2-9)|smicln|-5/(x+3)"/>
  <p:tag name="RESTORECOUNTDOWNTIMER" val="False"/>
  <p:tag name="COUNTDOWNSECONDS" val="10"/>
  <p:tag name="RESPONSESGATHERED" val="False"/>
  <p:tag name="ANONYMOUSTEMP" val="False"/>
  <p:tag name="VALUES" val="0|smicln|0|smicln|0|smicln|Correct"/>
  <p:tag name="TYPE" val="MultiChoiceSlide"/>
  <p:tag name="TPQUESTIONXML" val="﻿&lt;?xml version=&quot;1.0&quot; encoding=&quot;utf-8&quot;?&gt;&#10;&lt;questionlist&gt;&#10;    &lt;properties&gt;&#10;        &lt;guid&gt;B758A03FD8B347908A9475BD733B78BD&lt;/guid&gt;&#10;        &lt;description /&gt;&#10;        &lt;date&gt;3/1/2018 2:38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0D0F374525D4F78BC150B966411DAE3&lt;/guid&gt;&#10;            &lt;repollguid&gt;256A99408879423D97C5C78D970F9D2F&lt;/repollguid&gt;&#10;            &lt;sourceid&gt;084D714AB6024916925DABFFA57210D8&lt;/sourceid&gt;&#10;            &lt;questiontext&gt;Simplify the expression.        15  $$ 2 −9  -  5$$  $$ 2 −9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0EA2785BEF6E4936BDED9B4BF97EA2D6&lt;/guid&gt;&#10;                    &lt;answertext&gt; 5 $$+3  &lt;/answertext&gt;&#10;                    &lt;valuetype&gt;-1&lt;/valuetype&gt;&#10;                &lt;/answer&gt;&#10;                &lt;answer&gt;&#10;                    &lt;guid&gt;EFB565FB871B4F44BCBDA9D91F836A02&lt;/guid&gt;&#10;                    &lt;answertext&gt; −5 $$−3  &lt;/answertext&gt;&#10;                    &lt;valuetype&gt;-1&lt;/valuetype&gt;&#10;                &lt;/answer&gt;&#10;                &lt;answer&gt;&#10;                    &lt;guid&gt;96D09B619FDE454EAE96864CC875200A&lt;/guid&gt;&#10;                    &lt;answertext&gt; 15−5$$  $$ 2 −9  &lt;/answertext&gt;&#10;                    &lt;valuetype&gt;-1&lt;/valuetype&gt;&#10;                &lt;/answer&gt;&#10;                &lt;answer&gt;&#10;                    &lt;guid&gt;FA8C7502C3664616B2542EC4D4388138&lt;/guid&gt;&#10;                    &lt;answertext&gt; −5 $$+3 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43"/>
  <p:tag name="FONTSIZE" val="-2"/>
  <p:tag name="BULLETTYPE" val="ppBulletArabicPeriod"/>
  <p:tag name="ANSWERTEXT" val="5/(x+3)&#10;-5/(x-3)&#10;(15-5x)/(x2-9)&#10;-5/(x+3)"/>
  <p:tag name="OLDNUMANSWERS" val="4"/>
  <p:tag name="ZEROBASED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COLORTYPE" val="SCHEME"/>
  <p:tag name="DEFINEDCOLORS" val="3,6,10,45,32,50,13,4,9,55,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FFE3C810A4D47608BDE8170F2B46245"/>
  <p:tag name="SLIDETYPE" val="S"/>
  <p:tag name="ACCUMULATEPOINTS" val="True"/>
  <p:tag name="SLIDEORDER" val="2"/>
  <p:tag name="SLIDEGUID" val="A79EF9E7C78C4AB1BBA751A19428B0F0"/>
  <p:tag name="DELIMITERS" val="3.1"/>
  <p:tag name="RESPONSESGATHERED" val="False"/>
  <p:tag name="ANONYMOUSTEMP" val="False"/>
  <p:tag name="CORRECTONLY" val="True"/>
  <p:tag name="PARTICIPANTDISPLAY" val="1"/>
  <p:tag name="NUMBERTODISPLAY" val="5"/>
  <p:tag name="SCORECALCULATION" val="1"/>
  <p:tag name="DISPLAYPOINTSLESSTHANONE" val="False"/>
  <p:tag name="TYPE" val="FastestResponder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43"/>
  <p:tag name="FONTSIZE" val="32"/>
  <p:tag name="BULLETTYPE" val="ppBulletArabicPeriod"/>
  <p:tag name="ANSWERTEXT" val="12u11v2&#10;12u28v-15&#10;12u11 / v2&#10;12u28 / v15"/>
  <p:tag name="ZEROBASED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50884214984D08A0B9D723E27B276B"/>
  <p:tag name="SLIDETYPE" val="W"/>
  <p:tag name="NUMRESPONSES" val="1"/>
  <p:tag name="ZEROBASED" val="False"/>
  <p:tag name="SLIDEORDER" val="2"/>
  <p:tag name="SLIDEGUID" val="3E4F9FCF883D423A9069CE00D7886163"/>
  <p:tag name="DELIMITERS" val="3.1"/>
  <p:tag name="RESPONSESGATHERED" val="False"/>
  <p:tag name="ANONYMOUSTEMP" val="False"/>
  <p:tag name="VALUES" val="No Value|smicln|No Value|smicln|No Value|smicln|No Value|smicln|No Value"/>
  <p:tag name="LIVECHARTING" val="False"/>
  <p:tag name="TYPE" val="WagerSlide"/>
  <p:tag name="TPQUESTIONXML" val="﻿&lt;?xml version=&quot;1.0&quot; encoding=&quot;utf-8&quot;?&gt;&#10;&lt;questionlist&gt;&#10;    &lt;properties&gt;&#10;        &lt;guid&gt;CFC4E3783DF4400ABDC634FACCC025F8&lt;/guid&gt;&#10;        &lt;description /&gt;&#10;        &lt;date&gt;3/1/2018 3:0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3ACC6583CCB4DF8A15A6C6B14C776CE&lt;/guid&gt;&#10;            &lt;repollguid&gt;0A85DF010EF641008BDE63202A5210A7&lt;/repollguid&gt;&#10;            &lt;sourceid&gt;B1C7119C491C4F6A8A6168BAF50B29B8&lt;/sourceid&gt;&#10;            &lt;questiontext&gt;13.  Two dice are tossed, one after the other. List the number of different ways the sum of the dots can equal 9.&lt;/questiontext&gt;&#10;            &lt;showresults&gt;True&lt;/showresults&gt;&#10;            &lt;responsegrid&gt;0&lt;/responsegrid&gt;&#10;            &lt;countdowntimer&gt;False&lt;/countdowntimer&gt;&#10;            &lt;correctvalue&gt;100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5E8D10D5E1EE4FCB92016EF2EB425E12&lt;/guid&gt;&#10;                    &lt;answertext&gt;0%&lt;/answertext&gt;&#10;                    &lt;valuetype&gt;0&lt;/valuetype&gt;&#10;                    &lt;manualvalue&gt;0&lt;/manualvalue&gt;&#10;                &lt;/answer&gt;&#10;                &lt;answer&gt;&#10;                    &lt;guid&gt;915E8E673CB74FD8B832FE02AF845F8E&lt;/guid&gt;&#10;                    &lt;answertext&gt;25%&lt;/answertext&gt;&#10;                    &lt;valuetype&gt;0&lt;/valuetype&gt;&#10;                    &lt;manualvalue&gt;0&lt;/manualvalue&gt;&#10;                &lt;/answer&gt;&#10;                &lt;answer&gt;&#10;                    &lt;guid&gt;5AA8FD5270FF4B74A4C944AFEE8BF3E4&lt;/guid&gt;&#10;                    &lt;answertext&gt;50%&lt;/answertext&gt;&#10;                    &lt;valuetype&gt;0&lt;/valuetype&gt;&#10;                    &lt;manualvalue&gt;0&lt;/manualvalue&gt;&#10;                &lt;/answer&gt;&#10;                &lt;answer&gt;&#10;                    &lt;guid&gt;781301936B2B40BDBE95E05B19CCFA9E&lt;/guid&gt;&#10;                    &lt;answertext&gt;75%&lt;/answertext&gt;&#10;                    &lt;valuetype&gt;0&lt;/valuetype&gt;&#10;                    &lt;manualvalue&gt;0&lt;/manualvalue&gt;&#10;                &lt;/answer&gt;&#10;                &lt;answer&gt;&#10;                    &lt;guid&gt;7DD537A6278545F6BA419D1F78133158&lt;/guid&gt;&#10;                    &lt;answertext&gt;100%&lt;/answertext&gt;&#10;                    &lt;valuetype&gt;0&lt;/valuetype&gt;&#10;                    &lt;manualvalue&gt;0&lt;/manualvalue&gt;&#10;                &lt;/answer&gt;&#10;            &lt;/answers&gt;&#10;        &lt;/multichoice&gt;&#10;    &lt;/questions&gt;&#10;&lt;/questionlist&gt;"/>
  <p:tag name="HASRESULTS" val="False"/>
  <p:tag name="AUTOOPENPOLL" val="True"/>
  <p:tag name="AUTOFORMATCHART" val="Tru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TEXT" val="0%&#10;25%&#10;50%&#10;75%&#10;100%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6931EFC87440D29A0892B47EAF6900"/>
  <p:tag name="SLIDEID" val="176931EFC87440D29A0892B47EAF690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implify the expression. _1  -  3 x+2____   4  - x   x"/>
  <p:tag name="ANSWERSALIAS" val="(X(3x+5))/(x-2)|smicln|(X(3x-5))/(x+2)|smicln|(X(3x+5))/((x-2)(x+2)2)|smicln|(X2+xy+y2)/(x+y)"/>
  <p:tag name="RESTORECOUNTDOWNTIMER" val="False"/>
  <p:tag name="COUNTDOWNSECONDS" val="10"/>
  <p:tag name="VALUES" val="0|smicln|0|smicln|Correct|smicln|0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BF2F150BA75442CC950839A4C49E55E4&lt;/guid&gt;&#10;        &lt;description /&gt;&#10;        &lt;date&gt;3/1/2018 2:43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E70E7947D5C427DBE8B325960422F0E&lt;/guid&gt;&#10;            &lt;repollguid&gt;0B47A0E0D7E8493880258BE33691330B&lt;/repollguid&gt;&#10;            &lt;sourceid&gt;899EB648A14D4D81A6CE955BE9525998&lt;/sourceid&gt;&#10;            &lt;questiontext&gt;Simplify the expression.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49691AFED4D4A25A94E09E52DA37A4F&lt;/guid&gt;&#10;                    &lt;answertext&gt; $$(3$$+5) $$−2 &lt;/answertext&gt;&#10;                    &lt;valuetype&gt;-1&lt;/valuetype&gt;&#10;                &lt;/answer&gt;&#10;                &lt;answer&gt;&#10;                    &lt;guid&gt;0621465E1FD74C948631EF7EE0415317&lt;/guid&gt;&#10;                    &lt;answertext&gt;  $$(−5−3$$) ($$−2)($$+2 ) 2  &lt;/answertext&gt;&#10;                    &lt;valuetype&gt;-1&lt;/valuetype&gt;&#10;                &lt;/answer&gt;&#10;                &lt;answer&gt;&#10;                    &lt;guid&gt;F5164378D68A423AB518A876C1C001AA&lt;/guid&gt;&#10;                    &lt;answertext&gt; $$(1−3$$) ($$−2)($$+2)  &lt;/answertext&gt;&#10;                    &lt;valuetype&gt;1&lt;/valuetype&gt;&#10;                &lt;/answer&gt;&#10;                &lt;answer&gt;&#10;                    &lt;guid&gt;21EBC64BDD704217A9286FE8735C8CF5&lt;/guid&gt;&#10;                    &lt;answertext&gt; $$(−1−3$$) ($$−2)($$+2 ) 2 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5"/>
  <p:tag name="FONTSIZE" val="28"/>
  <p:tag name="BULLETTYPE" val="ppBulletArabicPeriod"/>
  <p:tag name="ANSWERTEXT" val="(X(3x+5))/(x-2)&#10;(X(3x-5))/(x+2)&#10;(X(3x+5))/((x-2)(x+2)2)&#10;(X2+xy+y2)/(x+y)"/>
  <p:tag name="OLDNUMANSWERS" val="4"/>
  <p:tag name="ZEROBASED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NUMBERFORMAT" val="0"/>
  <p:tag name="LABELFORMAT" val="1"/>
  <p:tag name="DEFINEDCOLORS" val="3,6,10,45,32,50,13,4,9,55,1"/>
  <p:tag name="COLORTYPE" val="SCHEM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RESPTABLE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10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76931EFC87440D29A0892B47EAF6900"/>
  <p:tag name="SLIDEID" val="176931EFC87440D29A0892B47EAF6900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Simplify the expression. _1  -  3 x+2____   4  - x   x"/>
  <p:tag name="ANSWERSALIAS" val="(X(3x+5))/(x-2)|smicln|(X(3x-5))/(x+2)|smicln|(X(3x+5))/((x-2)(x+2)2)|smicln|(X2+xy+y2)/(x+y)"/>
  <p:tag name="RESTORECOUNTDOWNTIMER" val="False"/>
  <p:tag name="COUNTDOWNSECONDS" val="10"/>
  <p:tag name="VALUES" val="0|smicln|0|smicln|Correct|smicln|0"/>
  <p:tag name="RESPONSESGATHERED" val="False"/>
  <p:tag name="ANONYMOUSTEMP" val="False"/>
  <p:tag name="TYPE" val="MultiChoiceSlide"/>
  <p:tag name="TPQUESTIONXML" val="﻿&lt;?xml version=&quot;1.0&quot; encoding=&quot;utf-8&quot;?&gt;&#10;&lt;questionlist&gt;&#10;    &lt;properties&gt;&#10;        &lt;guid&gt;BF2F150BA75442CC950839A4C49E55E4&lt;/guid&gt;&#10;        &lt;description /&gt;&#10;        &lt;date&gt;3/1/2018 2:43:3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E70E7947D5C427DBE8B325960422F0E&lt;/guid&gt;&#10;            &lt;repollguid&gt;0B47A0E0D7E8493880258BE33691330B&lt;/repollguid&gt;&#10;            &lt;sourceid&gt;899EB648A14D4D81A6CE955BE9525998&lt;/sourceid&gt;&#10;            &lt;questiontext&gt;Simplify the expression.  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249691AFED4D4A25A94E09E52DA37A4F&lt;/guid&gt;&#10;                    &lt;answertext&gt; $$(3$$+5) $$−2 &lt;/answertext&gt;&#10;                    &lt;valuetype&gt;-1&lt;/valuetype&gt;&#10;                &lt;/answer&gt;&#10;                &lt;answer&gt;&#10;                    &lt;guid&gt;0621465E1FD74C948631EF7EE0415317&lt;/guid&gt;&#10;                    &lt;answertext&gt;  $$(−5−3$$) ($$−2)($$+2 ) 2  &lt;/answertext&gt;&#10;                    &lt;valuetype&gt;-1&lt;/valuetype&gt;&#10;                &lt;/answer&gt;&#10;                &lt;answer&gt;&#10;                    &lt;guid&gt;F5164378D68A423AB518A876C1C001AA&lt;/guid&gt;&#10;                    &lt;answertext&gt; $$(1−3$$) ($$−2)($$+2)  &lt;/answertext&gt;&#10;                    &lt;valuetype&gt;1&lt;/valuetype&gt;&#10;                &lt;/answer&gt;&#10;                &lt;answer&gt;&#10;                    &lt;guid&gt;21EBC64BDD704217A9286FE8735C8CF5&lt;/guid&gt;&#10;                    &lt;answertext&gt; $$(−1−3$$) ($$−2)($$+2 ) 2  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  <p:tag name="LIVECHARTING" val="False"/>
  <p:tag name="AUTOOPENPOLL" val="True"/>
  <p:tag name="AUTOFORMATCHART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</TotalTime>
  <Words>558</Words>
  <Application>Microsoft Office PowerPoint</Application>
  <PresentationFormat>On-screen Show (4:3)</PresentationFormat>
  <Paragraphs>151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Microsoft Graph Chart</vt:lpstr>
      <vt:lpstr>*AAT Clicker Review</vt:lpstr>
      <vt:lpstr>Please select a Team.</vt:lpstr>
      <vt:lpstr>1.  Find the fourth term of the sequence.    {4+(0.1)^n}</vt:lpstr>
      <vt:lpstr>Team Scores</vt:lpstr>
      <vt:lpstr>2.  Find the fifth term of the recursively defined infinite sequence.      a_1=3;          a_(k+1)=1/a_k </vt:lpstr>
      <vt:lpstr>Team MVP</vt:lpstr>
      <vt:lpstr>3. Find the sum.  ∑_(k=0)^4▒〖3(2^k)〗</vt:lpstr>
      <vt:lpstr>4.  Find the tenth term of the arithmetic sequence.    x-8, x-3, x+2, x+7, …</vt:lpstr>
      <vt:lpstr>Participant Scores</vt:lpstr>
      <vt:lpstr>5.  Find the specified term of the arithmetic sequence.    a_10;    a_2=1,     a_18=49</vt:lpstr>
      <vt:lpstr>Fastest Responders (in seconds)</vt:lpstr>
      <vt:lpstr>6.  Find the sum of the arithmetic sequence. a_1=5,     d=0.1,     n=40</vt:lpstr>
      <vt:lpstr>Team Scores</vt:lpstr>
      <vt:lpstr>7.  One card is selected from a standard deck of cards.  What is the probability that the card is either a heart or a face card?</vt:lpstr>
      <vt:lpstr>8.  Find the fifth term of the geometric sequence.    1, -√3, 3, -3√3,… </vt:lpstr>
      <vt:lpstr>Team MVP</vt:lpstr>
      <vt:lpstr>9.  A random number generator on a computer selects three integers from 1 to 20.  What is the probability that all three numbers are less than or equal to 5?    </vt:lpstr>
      <vt:lpstr>Participant Scores</vt:lpstr>
      <vt:lpstr>10.  Find the geometric mean of 4 and 8.  </vt:lpstr>
      <vt:lpstr>Team Scores</vt:lpstr>
      <vt:lpstr>11.  Find P(4,4).</vt:lpstr>
      <vt:lpstr>Team MVP</vt:lpstr>
      <vt:lpstr>12. Find P(n,1).    </vt:lpstr>
      <vt:lpstr>Fastest Responders (in seconds)</vt:lpstr>
      <vt:lpstr>13.  Two dice are tossed, one after the other. List the number of different ways the sum of the dots can equal 9.</vt:lpstr>
      <vt:lpstr>14.  An ice cream parlor stocks 31 different flavors and advertises that it serves almost 4500 different triple scoop cones, with each scoop being a different flavor.  How was this number obtained?    </vt:lpstr>
      <vt:lpstr>15.  Three dice are tossed.  Find the probability that all dice show the same number of dots.    </vt:lpstr>
      <vt:lpstr>Team Scores</vt:lpstr>
    </vt:vector>
  </TitlesOfParts>
  <Company>PVCSD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*AAT Clicker Review</dc:title>
  <dc:creator>pv</dc:creator>
  <cp:lastModifiedBy>Administrator</cp:lastModifiedBy>
  <cp:revision>40</cp:revision>
  <dcterms:created xsi:type="dcterms:W3CDTF">2011-08-23T17:45:19Z</dcterms:created>
  <dcterms:modified xsi:type="dcterms:W3CDTF">2018-05-09T15:25:18Z</dcterms:modified>
</cp:coreProperties>
</file>